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notesSlides/notesSlide8.xml" ContentType="application/vnd.openxmlformats-officedocument.presentationml.notesSlide+xml"/>
  <Override PartName="/ppt/ink/ink12.xml" ContentType="application/inkml+xml"/>
  <Override PartName="/ppt/ink/ink1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6.xml" ContentType="application/vnd.openxmlformats-officedocument.presentationml.notesSlide+xml"/>
  <Override PartName="/ppt/ink/ink1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6" r:id="rId6"/>
    <p:sldId id="277" r:id="rId7"/>
    <p:sldId id="258" r:id="rId8"/>
    <p:sldId id="270" r:id="rId9"/>
    <p:sldId id="260" r:id="rId10"/>
    <p:sldId id="261" r:id="rId11"/>
    <p:sldId id="262" r:id="rId12"/>
    <p:sldId id="259" r:id="rId13"/>
    <p:sldId id="263" r:id="rId14"/>
    <p:sldId id="301" r:id="rId15"/>
    <p:sldId id="264" r:id="rId16"/>
    <p:sldId id="272" r:id="rId17"/>
    <p:sldId id="302" r:id="rId18"/>
    <p:sldId id="278" r:id="rId19"/>
    <p:sldId id="265" r:id="rId20"/>
    <p:sldId id="275" r:id="rId21"/>
    <p:sldId id="267" r:id="rId22"/>
    <p:sldId id="30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A8F"/>
    <a:srgbClr val="FABC5D"/>
    <a:srgbClr val="12B6DB"/>
    <a:srgbClr val="E84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0816A-342C-4F74-BF08-8E568A1BE015}" v="1" dt="2023-11-07T08:33:30.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76" autoAdjust="0"/>
  </p:normalViewPr>
  <p:slideViewPr>
    <p:cSldViewPr snapToGrid="0">
      <p:cViewPr varScale="1">
        <p:scale>
          <a:sx n="77" d="100"/>
          <a:sy n="77" d="100"/>
        </p:scale>
        <p:origin x="883"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1FCBD-4D17-415A-A7A3-E6F10789E52C}" type="doc">
      <dgm:prSet loTypeId="urn:microsoft.com/office/officeart/2005/8/layout/radial6" loCatId="relationship" qsTypeId="urn:microsoft.com/office/officeart/2005/8/quickstyle/simple3" qsCatId="simple" csTypeId="urn:microsoft.com/office/officeart/2005/8/colors/accent3_1" csCatId="accent3" phldr="1"/>
      <dgm:spPr/>
      <dgm:t>
        <a:bodyPr/>
        <a:lstStyle/>
        <a:p>
          <a:endParaRPr lang="fr-FR"/>
        </a:p>
      </dgm:t>
    </dgm:pt>
    <dgm:pt modelId="{16A033D5-BD18-41BB-BDFF-9D4B6EAAAC9D}">
      <dgm:prSet phldrT="[Texte]" phldr="1"/>
      <dgm:spPr/>
      <dgm:t>
        <a:bodyPr/>
        <a:lstStyle/>
        <a:p>
          <a:endParaRPr lang="fr-FR"/>
        </a:p>
      </dgm:t>
    </dgm:pt>
    <dgm:pt modelId="{0B772B59-E785-444A-9CBC-28C08A6C52E2}" type="sibTrans" cxnId="{4303343E-F129-4B87-B981-BADE7946149C}">
      <dgm:prSet/>
      <dgm:spPr/>
      <dgm:t>
        <a:bodyPr/>
        <a:lstStyle/>
        <a:p>
          <a:endParaRPr lang="fr-FR"/>
        </a:p>
      </dgm:t>
    </dgm:pt>
    <dgm:pt modelId="{D35F8E54-A20C-4BC8-9855-61F748077FFE}" type="parTrans" cxnId="{4303343E-F129-4B87-B981-BADE7946149C}">
      <dgm:prSet/>
      <dgm:spPr/>
      <dgm:t>
        <a:bodyPr/>
        <a:lstStyle/>
        <a:p>
          <a:endParaRPr lang="fr-FR"/>
        </a:p>
      </dgm:t>
    </dgm:pt>
    <dgm:pt modelId="{4B36251B-714A-4830-8D56-9F8F32FB573A}">
      <dgm:prSet phldrT="[Texte]" phldr="1"/>
      <dgm:spPr/>
      <dgm:t>
        <a:bodyPr/>
        <a:lstStyle/>
        <a:p>
          <a:endParaRPr lang="fr-FR"/>
        </a:p>
      </dgm:t>
    </dgm:pt>
    <dgm:pt modelId="{6E46A1A0-4E9C-4D5E-9641-ED443FDC4682}" type="sibTrans" cxnId="{DC559FAD-71D4-4BD1-AD28-3B3EB1265A39}">
      <dgm:prSet/>
      <dgm:spPr>
        <a:solidFill>
          <a:srgbClr val="12B6DB"/>
        </a:solidFill>
      </dgm:spPr>
      <dgm:t>
        <a:bodyPr/>
        <a:lstStyle/>
        <a:p>
          <a:endParaRPr lang="fr-FR"/>
        </a:p>
      </dgm:t>
    </dgm:pt>
    <dgm:pt modelId="{BC6AF659-05FF-462C-9950-115BF3EEED3E}" type="parTrans" cxnId="{DC559FAD-71D4-4BD1-AD28-3B3EB1265A39}">
      <dgm:prSet/>
      <dgm:spPr/>
      <dgm:t>
        <a:bodyPr/>
        <a:lstStyle/>
        <a:p>
          <a:endParaRPr lang="fr-FR"/>
        </a:p>
      </dgm:t>
    </dgm:pt>
    <dgm:pt modelId="{BCB1158C-6489-4BE0-BF4F-72D02B1159F6}">
      <dgm:prSet phldrT="[Texte]" phldr="1"/>
      <dgm:spPr/>
      <dgm:t>
        <a:bodyPr/>
        <a:lstStyle/>
        <a:p>
          <a:endParaRPr lang="fr-FR"/>
        </a:p>
      </dgm:t>
    </dgm:pt>
    <dgm:pt modelId="{C551FE95-B1B9-4860-B77C-581563BB2E41}" type="sibTrans" cxnId="{886FB563-08F9-4F27-BE68-C5CE189A384E}">
      <dgm:prSet/>
      <dgm:spPr>
        <a:solidFill>
          <a:srgbClr val="12B6DB"/>
        </a:solidFill>
      </dgm:spPr>
      <dgm:t>
        <a:bodyPr/>
        <a:lstStyle/>
        <a:p>
          <a:endParaRPr lang="fr-FR"/>
        </a:p>
      </dgm:t>
    </dgm:pt>
    <dgm:pt modelId="{623225CE-4CA9-40D6-B95E-5C18266E1B8E}" type="parTrans" cxnId="{886FB563-08F9-4F27-BE68-C5CE189A384E}">
      <dgm:prSet/>
      <dgm:spPr/>
      <dgm:t>
        <a:bodyPr/>
        <a:lstStyle/>
        <a:p>
          <a:endParaRPr lang="fr-FR"/>
        </a:p>
      </dgm:t>
    </dgm:pt>
    <dgm:pt modelId="{84F3A04E-64FC-4075-9876-BE9F286AD68F}">
      <dgm:prSet phldrT="[Texte]" phldr="1"/>
      <dgm:spPr/>
      <dgm:t>
        <a:bodyPr/>
        <a:lstStyle/>
        <a:p>
          <a:endParaRPr lang="fr-FR"/>
        </a:p>
      </dgm:t>
    </dgm:pt>
    <dgm:pt modelId="{795DB125-BB48-4020-8B34-3963E27F2FBD}" type="sibTrans" cxnId="{0DEA85D4-E504-4AF3-8190-93BA7088E8B0}">
      <dgm:prSet/>
      <dgm:spPr>
        <a:solidFill>
          <a:srgbClr val="12B6DB"/>
        </a:solidFill>
      </dgm:spPr>
      <dgm:t>
        <a:bodyPr/>
        <a:lstStyle/>
        <a:p>
          <a:endParaRPr lang="fr-FR"/>
        </a:p>
      </dgm:t>
    </dgm:pt>
    <dgm:pt modelId="{E52DDD5A-46F5-4495-A0E2-318E934967EB}" type="parTrans" cxnId="{0DEA85D4-E504-4AF3-8190-93BA7088E8B0}">
      <dgm:prSet/>
      <dgm:spPr/>
      <dgm:t>
        <a:bodyPr/>
        <a:lstStyle/>
        <a:p>
          <a:endParaRPr lang="fr-FR"/>
        </a:p>
      </dgm:t>
    </dgm:pt>
    <dgm:pt modelId="{2A4E7A96-856D-4E88-99B5-B4FE01F9B8D1}">
      <dgm:prSet phldrT="[Texte]"/>
      <dgm:spPr/>
      <dgm:t>
        <a:bodyPr/>
        <a:lstStyle/>
        <a:p>
          <a:endParaRPr lang="fr-FR"/>
        </a:p>
      </dgm:t>
    </dgm:pt>
    <dgm:pt modelId="{D95E286C-D862-49C2-8334-4EC48E195C75}" type="parTrans" cxnId="{17598974-0D50-4A94-ACB1-A06515ADE4E2}">
      <dgm:prSet/>
      <dgm:spPr/>
      <dgm:t>
        <a:bodyPr/>
        <a:lstStyle/>
        <a:p>
          <a:endParaRPr lang="fr-FR"/>
        </a:p>
      </dgm:t>
    </dgm:pt>
    <dgm:pt modelId="{547C20E2-CF41-495F-B76E-D1E6C1802F5C}" type="sibTrans" cxnId="{17598974-0D50-4A94-ACB1-A06515ADE4E2}">
      <dgm:prSet/>
      <dgm:spPr>
        <a:solidFill>
          <a:srgbClr val="12B6DB"/>
        </a:solidFill>
      </dgm:spPr>
      <dgm:t>
        <a:bodyPr/>
        <a:lstStyle/>
        <a:p>
          <a:endParaRPr lang="fr-FR"/>
        </a:p>
      </dgm:t>
    </dgm:pt>
    <dgm:pt modelId="{2E5CE07D-9C55-4ABE-962C-CC1AC4D1BE2A}" type="pres">
      <dgm:prSet presAssocID="{F901FCBD-4D17-415A-A7A3-E6F10789E52C}" presName="Name0" presStyleCnt="0">
        <dgm:presLayoutVars>
          <dgm:chMax val="1"/>
          <dgm:dir/>
          <dgm:animLvl val="ctr"/>
          <dgm:resizeHandles val="exact"/>
        </dgm:presLayoutVars>
      </dgm:prSet>
      <dgm:spPr/>
    </dgm:pt>
    <dgm:pt modelId="{8236CAB7-75D0-48C9-85C1-C37CAF97498E}" type="pres">
      <dgm:prSet presAssocID="{16A033D5-BD18-41BB-BDFF-9D4B6EAAAC9D}" presName="centerShape" presStyleLbl="node0" presStyleIdx="0" presStyleCnt="1"/>
      <dgm:spPr/>
    </dgm:pt>
    <dgm:pt modelId="{D1EB7905-510E-42DF-A180-79514D8610BB}" type="pres">
      <dgm:prSet presAssocID="{4B36251B-714A-4830-8D56-9F8F32FB573A}" presName="node" presStyleLbl="node1" presStyleIdx="0" presStyleCnt="4">
        <dgm:presLayoutVars>
          <dgm:bulletEnabled val="1"/>
        </dgm:presLayoutVars>
      </dgm:prSet>
      <dgm:spPr/>
    </dgm:pt>
    <dgm:pt modelId="{17711D80-15D9-4F8F-9598-6334585086C1}" type="pres">
      <dgm:prSet presAssocID="{4B36251B-714A-4830-8D56-9F8F32FB573A}" presName="dummy" presStyleCnt="0"/>
      <dgm:spPr/>
    </dgm:pt>
    <dgm:pt modelId="{F77F9F25-8B24-449C-BE3B-2572DA436558}" type="pres">
      <dgm:prSet presAssocID="{6E46A1A0-4E9C-4D5E-9641-ED443FDC4682}" presName="sibTrans" presStyleLbl="sibTrans2D1" presStyleIdx="0" presStyleCnt="4" custLinFactNeighborX="-744" custLinFactNeighborY="-1034"/>
      <dgm:spPr/>
    </dgm:pt>
    <dgm:pt modelId="{C822FF57-7E47-4BCD-924A-08821530D730}" type="pres">
      <dgm:prSet presAssocID="{BCB1158C-6489-4BE0-BF4F-72D02B1159F6}" presName="node" presStyleLbl="node1" presStyleIdx="1" presStyleCnt="4">
        <dgm:presLayoutVars>
          <dgm:bulletEnabled val="1"/>
        </dgm:presLayoutVars>
      </dgm:prSet>
      <dgm:spPr/>
    </dgm:pt>
    <dgm:pt modelId="{50E7FAE9-7989-4E88-AF25-BD8A7DC1C0AB}" type="pres">
      <dgm:prSet presAssocID="{BCB1158C-6489-4BE0-BF4F-72D02B1159F6}" presName="dummy" presStyleCnt="0"/>
      <dgm:spPr/>
    </dgm:pt>
    <dgm:pt modelId="{DBE78871-0E32-4ECE-AF39-72E967AE5E6E}" type="pres">
      <dgm:prSet presAssocID="{C551FE95-B1B9-4860-B77C-581563BB2E41}" presName="sibTrans" presStyleLbl="sibTrans2D1" presStyleIdx="1" presStyleCnt="4" custLinFactNeighborX="-744"/>
      <dgm:spPr/>
    </dgm:pt>
    <dgm:pt modelId="{D69DB088-2C16-47FE-B195-7AAA69055B5D}" type="pres">
      <dgm:prSet presAssocID="{2A4E7A96-856D-4E88-99B5-B4FE01F9B8D1}" presName="node" presStyleLbl="node1" presStyleIdx="2" presStyleCnt="4">
        <dgm:presLayoutVars>
          <dgm:bulletEnabled val="1"/>
        </dgm:presLayoutVars>
      </dgm:prSet>
      <dgm:spPr/>
    </dgm:pt>
    <dgm:pt modelId="{99B46F45-123D-47AD-A48C-B584D37D9058}" type="pres">
      <dgm:prSet presAssocID="{2A4E7A96-856D-4E88-99B5-B4FE01F9B8D1}" presName="dummy" presStyleCnt="0"/>
      <dgm:spPr/>
    </dgm:pt>
    <dgm:pt modelId="{6D697C35-9739-4A3D-830D-D5D1AB474B54}" type="pres">
      <dgm:prSet presAssocID="{547C20E2-CF41-495F-B76E-D1E6C1802F5C}" presName="sibTrans" presStyleLbl="sibTrans2D1" presStyleIdx="2" presStyleCnt="4" custLinFactNeighborX="-744" custLinFactNeighborY="-1034"/>
      <dgm:spPr/>
    </dgm:pt>
    <dgm:pt modelId="{23DBAF26-83F9-4456-B0D8-44ABE549339A}" type="pres">
      <dgm:prSet presAssocID="{84F3A04E-64FC-4075-9876-BE9F286AD68F}" presName="node" presStyleLbl="node1" presStyleIdx="3" presStyleCnt="4">
        <dgm:presLayoutVars>
          <dgm:bulletEnabled val="1"/>
        </dgm:presLayoutVars>
      </dgm:prSet>
      <dgm:spPr/>
    </dgm:pt>
    <dgm:pt modelId="{0DCB64D1-0396-49BD-B907-2004356E8497}" type="pres">
      <dgm:prSet presAssocID="{84F3A04E-64FC-4075-9876-BE9F286AD68F}" presName="dummy" presStyleCnt="0"/>
      <dgm:spPr/>
    </dgm:pt>
    <dgm:pt modelId="{489E8793-5010-4E9C-83AA-9C5F0B178352}" type="pres">
      <dgm:prSet presAssocID="{795DB125-BB48-4020-8B34-3963E27F2FBD}" presName="sibTrans" presStyleLbl="sibTrans2D1" presStyleIdx="3" presStyleCnt="4" custLinFactNeighborX="-2232" custLinFactNeighborY="-1034"/>
      <dgm:spPr/>
    </dgm:pt>
  </dgm:ptLst>
  <dgm:cxnLst>
    <dgm:cxn modelId="{88CD5806-F456-4E39-B367-052DC5C7B90B}" type="presOf" srcId="{2A4E7A96-856D-4E88-99B5-B4FE01F9B8D1}" destId="{D69DB088-2C16-47FE-B195-7AAA69055B5D}" srcOrd="0" destOrd="0" presId="urn:microsoft.com/office/officeart/2005/8/layout/radial6"/>
    <dgm:cxn modelId="{4303343E-F129-4B87-B981-BADE7946149C}" srcId="{F901FCBD-4D17-415A-A7A3-E6F10789E52C}" destId="{16A033D5-BD18-41BB-BDFF-9D4B6EAAAC9D}" srcOrd="0" destOrd="0" parTransId="{D35F8E54-A20C-4BC8-9855-61F748077FFE}" sibTransId="{0B772B59-E785-444A-9CBC-28C08A6C52E2}"/>
    <dgm:cxn modelId="{886FB563-08F9-4F27-BE68-C5CE189A384E}" srcId="{16A033D5-BD18-41BB-BDFF-9D4B6EAAAC9D}" destId="{BCB1158C-6489-4BE0-BF4F-72D02B1159F6}" srcOrd="1" destOrd="0" parTransId="{623225CE-4CA9-40D6-B95E-5C18266E1B8E}" sibTransId="{C551FE95-B1B9-4860-B77C-581563BB2E41}"/>
    <dgm:cxn modelId="{17598974-0D50-4A94-ACB1-A06515ADE4E2}" srcId="{16A033D5-BD18-41BB-BDFF-9D4B6EAAAC9D}" destId="{2A4E7A96-856D-4E88-99B5-B4FE01F9B8D1}" srcOrd="2" destOrd="0" parTransId="{D95E286C-D862-49C2-8334-4EC48E195C75}" sibTransId="{547C20E2-CF41-495F-B76E-D1E6C1802F5C}"/>
    <dgm:cxn modelId="{F3602F7A-B72E-46DB-807C-229BECC53DE6}" type="presOf" srcId="{84F3A04E-64FC-4075-9876-BE9F286AD68F}" destId="{23DBAF26-83F9-4456-B0D8-44ABE549339A}" srcOrd="0" destOrd="0" presId="urn:microsoft.com/office/officeart/2005/8/layout/radial6"/>
    <dgm:cxn modelId="{A369687E-2BB3-41B3-B5F8-CC1016594A8D}" type="presOf" srcId="{C551FE95-B1B9-4860-B77C-581563BB2E41}" destId="{DBE78871-0E32-4ECE-AF39-72E967AE5E6E}" srcOrd="0" destOrd="0" presId="urn:microsoft.com/office/officeart/2005/8/layout/radial6"/>
    <dgm:cxn modelId="{8C142591-EC9F-4968-B9A6-F5A55F94E227}" type="presOf" srcId="{547C20E2-CF41-495F-B76E-D1E6C1802F5C}" destId="{6D697C35-9739-4A3D-830D-D5D1AB474B54}" srcOrd="0" destOrd="0" presId="urn:microsoft.com/office/officeart/2005/8/layout/radial6"/>
    <dgm:cxn modelId="{5D17ED92-270C-4135-BBEE-B5D8F05866B4}" type="presOf" srcId="{16A033D5-BD18-41BB-BDFF-9D4B6EAAAC9D}" destId="{8236CAB7-75D0-48C9-85C1-C37CAF97498E}" srcOrd="0" destOrd="0" presId="urn:microsoft.com/office/officeart/2005/8/layout/radial6"/>
    <dgm:cxn modelId="{C695A7AB-09FA-4B19-85E3-0D84749AF8B8}" type="presOf" srcId="{4B36251B-714A-4830-8D56-9F8F32FB573A}" destId="{D1EB7905-510E-42DF-A180-79514D8610BB}" srcOrd="0" destOrd="0" presId="urn:microsoft.com/office/officeart/2005/8/layout/radial6"/>
    <dgm:cxn modelId="{DC559FAD-71D4-4BD1-AD28-3B3EB1265A39}" srcId="{16A033D5-BD18-41BB-BDFF-9D4B6EAAAC9D}" destId="{4B36251B-714A-4830-8D56-9F8F32FB573A}" srcOrd="0" destOrd="0" parTransId="{BC6AF659-05FF-462C-9950-115BF3EEED3E}" sibTransId="{6E46A1A0-4E9C-4D5E-9641-ED443FDC4682}"/>
    <dgm:cxn modelId="{E6C000CC-B87D-4E66-8BED-BECA4E83C682}" type="presOf" srcId="{BCB1158C-6489-4BE0-BF4F-72D02B1159F6}" destId="{C822FF57-7E47-4BCD-924A-08821530D730}" srcOrd="0" destOrd="0" presId="urn:microsoft.com/office/officeart/2005/8/layout/radial6"/>
    <dgm:cxn modelId="{0DEA85D4-E504-4AF3-8190-93BA7088E8B0}" srcId="{16A033D5-BD18-41BB-BDFF-9D4B6EAAAC9D}" destId="{84F3A04E-64FC-4075-9876-BE9F286AD68F}" srcOrd="3" destOrd="0" parTransId="{E52DDD5A-46F5-4495-A0E2-318E934967EB}" sibTransId="{795DB125-BB48-4020-8B34-3963E27F2FBD}"/>
    <dgm:cxn modelId="{BEA7D2E6-CF97-4ED1-BA29-123FEEB01622}" type="presOf" srcId="{795DB125-BB48-4020-8B34-3963E27F2FBD}" destId="{489E8793-5010-4E9C-83AA-9C5F0B178352}" srcOrd="0" destOrd="0" presId="urn:microsoft.com/office/officeart/2005/8/layout/radial6"/>
    <dgm:cxn modelId="{1153BCEF-A347-4B89-8720-C76522060B02}" type="presOf" srcId="{6E46A1A0-4E9C-4D5E-9641-ED443FDC4682}" destId="{F77F9F25-8B24-449C-BE3B-2572DA436558}" srcOrd="0" destOrd="0" presId="urn:microsoft.com/office/officeart/2005/8/layout/radial6"/>
    <dgm:cxn modelId="{84951AFF-F840-45E7-A91B-1B57AC4D5264}" type="presOf" srcId="{F901FCBD-4D17-415A-A7A3-E6F10789E52C}" destId="{2E5CE07D-9C55-4ABE-962C-CC1AC4D1BE2A}" srcOrd="0" destOrd="0" presId="urn:microsoft.com/office/officeart/2005/8/layout/radial6"/>
    <dgm:cxn modelId="{ED1D7AAF-D4A8-47D8-8B9E-095171C5AF98}" type="presParOf" srcId="{2E5CE07D-9C55-4ABE-962C-CC1AC4D1BE2A}" destId="{8236CAB7-75D0-48C9-85C1-C37CAF97498E}" srcOrd="0" destOrd="0" presId="urn:microsoft.com/office/officeart/2005/8/layout/radial6"/>
    <dgm:cxn modelId="{9A458F1D-7333-4956-B97B-D58DD8072B1D}" type="presParOf" srcId="{2E5CE07D-9C55-4ABE-962C-CC1AC4D1BE2A}" destId="{D1EB7905-510E-42DF-A180-79514D8610BB}" srcOrd="1" destOrd="0" presId="urn:microsoft.com/office/officeart/2005/8/layout/radial6"/>
    <dgm:cxn modelId="{5F94525D-8844-4B81-B511-A203678535AB}" type="presParOf" srcId="{2E5CE07D-9C55-4ABE-962C-CC1AC4D1BE2A}" destId="{17711D80-15D9-4F8F-9598-6334585086C1}" srcOrd="2" destOrd="0" presId="urn:microsoft.com/office/officeart/2005/8/layout/radial6"/>
    <dgm:cxn modelId="{BD011BAC-AC70-42E2-90EE-C226D02FC393}" type="presParOf" srcId="{2E5CE07D-9C55-4ABE-962C-CC1AC4D1BE2A}" destId="{F77F9F25-8B24-449C-BE3B-2572DA436558}" srcOrd="3" destOrd="0" presId="urn:microsoft.com/office/officeart/2005/8/layout/radial6"/>
    <dgm:cxn modelId="{2D267B84-BAFA-4398-B497-D41D5F4F3EC6}" type="presParOf" srcId="{2E5CE07D-9C55-4ABE-962C-CC1AC4D1BE2A}" destId="{C822FF57-7E47-4BCD-924A-08821530D730}" srcOrd="4" destOrd="0" presId="urn:microsoft.com/office/officeart/2005/8/layout/radial6"/>
    <dgm:cxn modelId="{E25B72B7-07AF-439C-84F9-7FFB3D3084A2}" type="presParOf" srcId="{2E5CE07D-9C55-4ABE-962C-CC1AC4D1BE2A}" destId="{50E7FAE9-7989-4E88-AF25-BD8A7DC1C0AB}" srcOrd="5" destOrd="0" presId="urn:microsoft.com/office/officeart/2005/8/layout/radial6"/>
    <dgm:cxn modelId="{DC567EC5-75C0-4B48-B7A8-79C4FAF8216B}" type="presParOf" srcId="{2E5CE07D-9C55-4ABE-962C-CC1AC4D1BE2A}" destId="{DBE78871-0E32-4ECE-AF39-72E967AE5E6E}" srcOrd="6" destOrd="0" presId="urn:microsoft.com/office/officeart/2005/8/layout/radial6"/>
    <dgm:cxn modelId="{18B85796-685B-429B-9838-B79BB64592F2}" type="presParOf" srcId="{2E5CE07D-9C55-4ABE-962C-CC1AC4D1BE2A}" destId="{D69DB088-2C16-47FE-B195-7AAA69055B5D}" srcOrd="7" destOrd="0" presId="urn:microsoft.com/office/officeart/2005/8/layout/radial6"/>
    <dgm:cxn modelId="{9D3CD7F3-E273-404A-B848-413DE4E60870}" type="presParOf" srcId="{2E5CE07D-9C55-4ABE-962C-CC1AC4D1BE2A}" destId="{99B46F45-123D-47AD-A48C-B584D37D9058}" srcOrd="8" destOrd="0" presId="urn:microsoft.com/office/officeart/2005/8/layout/radial6"/>
    <dgm:cxn modelId="{34ACDA3B-C7A1-4BEF-96A9-99E0781EF817}" type="presParOf" srcId="{2E5CE07D-9C55-4ABE-962C-CC1AC4D1BE2A}" destId="{6D697C35-9739-4A3D-830D-D5D1AB474B54}" srcOrd="9" destOrd="0" presId="urn:microsoft.com/office/officeart/2005/8/layout/radial6"/>
    <dgm:cxn modelId="{E441CA2E-7AC1-4F7D-82B7-B79967AE1962}" type="presParOf" srcId="{2E5CE07D-9C55-4ABE-962C-CC1AC4D1BE2A}" destId="{23DBAF26-83F9-4456-B0D8-44ABE549339A}" srcOrd="10" destOrd="0" presId="urn:microsoft.com/office/officeart/2005/8/layout/radial6"/>
    <dgm:cxn modelId="{79119A95-203C-4EF4-A0F0-0332C0AEEDE8}" type="presParOf" srcId="{2E5CE07D-9C55-4ABE-962C-CC1AC4D1BE2A}" destId="{0DCB64D1-0396-49BD-B907-2004356E8497}" srcOrd="11" destOrd="0" presId="urn:microsoft.com/office/officeart/2005/8/layout/radial6"/>
    <dgm:cxn modelId="{D164354D-71CF-48F5-B6D9-B22A7C6C8091}" type="presParOf" srcId="{2E5CE07D-9C55-4ABE-962C-CC1AC4D1BE2A}" destId="{489E8793-5010-4E9C-83AA-9C5F0B17835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E8793-5010-4E9C-83AA-9C5F0B178352}">
      <dsp:nvSpPr>
        <dsp:cNvPr id="0" name=""/>
        <dsp:cNvSpPr/>
      </dsp:nvSpPr>
      <dsp:spPr>
        <a:xfrm>
          <a:off x="1307562" y="538307"/>
          <a:ext cx="3866086" cy="3866086"/>
        </a:xfrm>
        <a:prstGeom prst="blockArc">
          <a:avLst>
            <a:gd name="adj1" fmla="val 10800000"/>
            <a:gd name="adj2" fmla="val 16200000"/>
            <a:gd name="adj3" fmla="val 4642"/>
          </a:avLst>
        </a:prstGeom>
        <a:solidFill>
          <a:srgbClr val="12B6DB"/>
        </a:solidFill>
        <a:ln>
          <a:noFill/>
        </a:ln>
        <a:effectLst/>
      </dsp:spPr>
      <dsp:style>
        <a:lnRef idx="0">
          <a:scrgbClr r="0" g="0" b="0"/>
        </a:lnRef>
        <a:fillRef idx="2">
          <a:scrgbClr r="0" g="0" b="0"/>
        </a:fillRef>
        <a:effectRef idx="1">
          <a:scrgbClr r="0" g="0" b="0"/>
        </a:effectRef>
        <a:fontRef idx="minor">
          <a:schemeClr val="dk1"/>
        </a:fontRef>
      </dsp:style>
    </dsp:sp>
    <dsp:sp modelId="{6D697C35-9739-4A3D-830D-D5D1AB474B54}">
      <dsp:nvSpPr>
        <dsp:cNvPr id="0" name=""/>
        <dsp:cNvSpPr/>
      </dsp:nvSpPr>
      <dsp:spPr>
        <a:xfrm>
          <a:off x="1365090" y="538307"/>
          <a:ext cx="3866086" cy="3866086"/>
        </a:xfrm>
        <a:prstGeom prst="blockArc">
          <a:avLst>
            <a:gd name="adj1" fmla="val 5400000"/>
            <a:gd name="adj2" fmla="val 10800000"/>
            <a:gd name="adj3" fmla="val 4642"/>
          </a:avLst>
        </a:prstGeom>
        <a:solidFill>
          <a:srgbClr val="12B6DB"/>
        </a:solidFill>
        <a:ln>
          <a:noFill/>
        </a:ln>
        <a:effectLst/>
      </dsp:spPr>
      <dsp:style>
        <a:lnRef idx="0">
          <a:scrgbClr r="0" g="0" b="0"/>
        </a:lnRef>
        <a:fillRef idx="2">
          <a:scrgbClr r="0" g="0" b="0"/>
        </a:fillRef>
        <a:effectRef idx="1">
          <a:scrgbClr r="0" g="0" b="0"/>
        </a:effectRef>
        <a:fontRef idx="minor">
          <a:schemeClr val="dk1"/>
        </a:fontRef>
      </dsp:style>
    </dsp:sp>
    <dsp:sp modelId="{DBE78871-0E32-4ECE-AF39-72E967AE5E6E}">
      <dsp:nvSpPr>
        <dsp:cNvPr id="0" name=""/>
        <dsp:cNvSpPr/>
      </dsp:nvSpPr>
      <dsp:spPr>
        <a:xfrm>
          <a:off x="1365090" y="578282"/>
          <a:ext cx="3866086" cy="3866086"/>
        </a:xfrm>
        <a:prstGeom prst="blockArc">
          <a:avLst>
            <a:gd name="adj1" fmla="val 0"/>
            <a:gd name="adj2" fmla="val 5400000"/>
            <a:gd name="adj3" fmla="val 4642"/>
          </a:avLst>
        </a:prstGeom>
        <a:solidFill>
          <a:srgbClr val="12B6DB"/>
        </a:solidFill>
        <a:ln>
          <a:noFill/>
        </a:ln>
        <a:effectLst/>
      </dsp:spPr>
      <dsp:style>
        <a:lnRef idx="0">
          <a:scrgbClr r="0" g="0" b="0"/>
        </a:lnRef>
        <a:fillRef idx="2">
          <a:scrgbClr r="0" g="0" b="0"/>
        </a:fillRef>
        <a:effectRef idx="1">
          <a:scrgbClr r="0" g="0" b="0"/>
        </a:effectRef>
        <a:fontRef idx="minor">
          <a:schemeClr val="dk1"/>
        </a:fontRef>
      </dsp:style>
    </dsp:sp>
    <dsp:sp modelId="{F77F9F25-8B24-449C-BE3B-2572DA436558}">
      <dsp:nvSpPr>
        <dsp:cNvPr id="0" name=""/>
        <dsp:cNvSpPr/>
      </dsp:nvSpPr>
      <dsp:spPr>
        <a:xfrm>
          <a:off x="1365090" y="538307"/>
          <a:ext cx="3866086" cy="3866086"/>
        </a:xfrm>
        <a:prstGeom prst="blockArc">
          <a:avLst>
            <a:gd name="adj1" fmla="val 16200000"/>
            <a:gd name="adj2" fmla="val 0"/>
            <a:gd name="adj3" fmla="val 4642"/>
          </a:avLst>
        </a:prstGeom>
        <a:solidFill>
          <a:srgbClr val="12B6DB"/>
        </a:solidFill>
        <a:ln>
          <a:noFill/>
        </a:ln>
        <a:effectLst/>
      </dsp:spPr>
      <dsp:style>
        <a:lnRef idx="0">
          <a:scrgbClr r="0" g="0" b="0"/>
        </a:lnRef>
        <a:fillRef idx="2">
          <a:scrgbClr r="0" g="0" b="0"/>
        </a:fillRef>
        <a:effectRef idx="1">
          <a:scrgbClr r="0" g="0" b="0"/>
        </a:effectRef>
        <a:fontRef idx="minor">
          <a:schemeClr val="dk1"/>
        </a:fontRef>
      </dsp:style>
    </dsp:sp>
    <dsp:sp modelId="{8236CAB7-75D0-48C9-85C1-C37CAF97498E}">
      <dsp:nvSpPr>
        <dsp:cNvPr id="0" name=""/>
        <dsp:cNvSpPr/>
      </dsp:nvSpPr>
      <dsp:spPr>
        <a:xfrm>
          <a:off x="2436692" y="1621120"/>
          <a:ext cx="1780409" cy="17804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fr-FR" sz="3300" kern="1200"/>
        </a:p>
      </dsp:txBody>
      <dsp:txXfrm>
        <a:off x="2697427" y="1881855"/>
        <a:ext cx="1258939" cy="1258939"/>
      </dsp:txXfrm>
    </dsp:sp>
    <dsp:sp modelId="{D1EB7905-510E-42DF-A180-79514D8610BB}">
      <dsp:nvSpPr>
        <dsp:cNvPr id="0" name=""/>
        <dsp:cNvSpPr/>
      </dsp:nvSpPr>
      <dsp:spPr>
        <a:xfrm>
          <a:off x="2703753" y="5"/>
          <a:ext cx="1246286" cy="124628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2886267" y="182519"/>
        <a:ext cx="881258" cy="881258"/>
      </dsp:txXfrm>
    </dsp:sp>
    <dsp:sp modelId="{C822FF57-7E47-4BCD-924A-08821530D730}">
      <dsp:nvSpPr>
        <dsp:cNvPr id="0" name=""/>
        <dsp:cNvSpPr/>
      </dsp:nvSpPr>
      <dsp:spPr>
        <a:xfrm>
          <a:off x="4591930" y="1888182"/>
          <a:ext cx="1246286" cy="124628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4774444" y="2070696"/>
        <a:ext cx="881258" cy="881258"/>
      </dsp:txXfrm>
    </dsp:sp>
    <dsp:sp modelId="{D69DB088-2C16-47FE-B195-7AAA69055B5D}">
      <dsp:nvSpPr>
        <dsp:cNvPr id="0" name=""/>
        <dsp:cNvSpPr/>
      </dsp:nvSpPr>
      <dsp:spPr>
        <a:xfrm>
          <a:off x="2703753" y="3776358"/>
          <a:ext cx="1246286" cy="124628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fr-FR" sz="5100" kern="1200"/>
        </a:p>
      </dsp:txBody>
      <dsp:txXfrm>
        <a:off x="2886267" y="3958872"/>
        <a:ext cx="881258" cy="881258"/>
      </dsp:txXfrm>
    </dsp:sp>
    <dsp:sp modelId="{23DBAF26-83F9-4456-B0D8-44ABE549339A}">
      <dsp:nvSpPr>
        <dsp:cNvPr id="0" name=""/>
        <dsp:cNvSpPr/>
      </dsp:nvSpPr>
      <dsp:spPr>
        <a:xfrm>
          <a:off x="815576" y="1888182"/>
          <a:ext cx="1246286" cy="124628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998090" y="2070696"/>
        <a:ext cx="881258" cy="8812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1:40:19.027"/>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2207 29,'-42'-2,"-59"-10,56 6,-50-2,35 7,0 4,0 2,1 2,-70 19,-26 14,3 8,-259 119,334-128,2 3,2 3,2 4,2 2,2 4,-112 120,154-145,1 1,1 1,1 1,3 1,0 1,2 1,2 0,1 1,2 1,2 0,1 1,2-1,2 2,1-1,2 0,5 56,0-41,2 0,2-1,3 1,2-2,2 1,3-2,2 0,2-1,2-1,3-2,50 73,-16-43,4-2,3-3,4-4,2-2,3-3,159 99,-128-100,4-5,2-5,2-4,2-6,126 29,-156-53,1-4,140 6,179-22,-223-2,73 4,192-6,-427 5,0-2,0 0,0-1,0-2,-1 0,0-1,0-2,-1 0,0-1,0 0,18-15,-8 2,-2 0,-1-2,-1-1,-2-1,42-60,-22 21,-3-3,-4-1,-2-2,-4-2,-3 0,-3-2,-3-1,-4-1,-3 0,-4-1,-3 0,-3-96,-7 129,-1 1,-3-1,-1 1,-3 0,-1 0,-21-50,9 41,-2 2,-2 1,-3 0,-53-67,25 44,-4 3,-3 3,-2 3,-4 3,-2 3,-2 3,-3 4,-3 3,-117-54,50 40,-3 5,-237-56,304 97,19 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6T15:24:21.018"/>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3813 50,'-72'-3,"-103"-18,98 11,-88-4,62 12,-1 7,0 4,3 3,-122 33,-45 24,5 14,-447 205,577-220,3 4,4 6,4 7,2 3,5 7,-195 207,267-250,2 2,1 1,2 2,5 2,0 1,4 3,3-1,2 2,3 1,4 1,1 1,4-1,3 3,2-1,4-1,8 97,0-71,4 1,3-3,5 3,4-5,3 3,6-4,3 0,3-1,4-3,4-2,88 125,-29-74,8-3,5-6,6-7,5-3,4-5,275 171,-221-173,7-8,3-9,4-7,3-11,218 51,-270-92,2-7,242 11,309-39,-385-3,126 7,332-10,-738 8,0-3,0 0,0-2,0-3,-1-1,-1-1,0-3,-1-1,-1-1,1 0,30-27,-13 5,-3-1,-3-3,-1-2,-3-2,72-103,-38 36,-5-6,-7 0,-4-5,-6-3,-6 0,-5-3,-5-2,-7-2,-5 0,-7-1,-5-1,-5-165,-13 223,-1 1,-5-2,-2 3,-6-1,-1 0,-36-86,15 71,-3 3,-4 2,-4 0,-93-116,44 76,-7 5,-6 6,-2 4,-8 6,-3 5,-4 5,-4 8,-6 4,-203-93,88 69,-6 9,-410-97,526 168,33 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6T15:24:51.165"/>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2935 39,'-56'-3,"-78"-13,74 8,-67-3,48 10,-1 5,0 3,2 2,-94 26,-34 18,4 11,-345 158,445-171,2 5,3 4,3 5,2 3,3 5,-149 160,205-193,1 1,1 2,2 1,4 1,-1 1,4 2,2 0,1 1,3 2,3-1,1 2,3-1,2 2,2-1,2 0,7 74,0-54,3 0,2-2,4 2,3-3,3 1,3-2,4 0,2-1,2-2,5-3,66 98,-21-58,5-2,4-4,5-6,3-2,4-4,212 131,-171-133,6-6,2-7,3-5,2-8,169 39,-209-72,2-4,187 8,237-30,-297-2,98 5,255-8,-568 6,1-2,-1 0,0-1,0-3,-1 0,0-1,0-3,-1 0,-1-1,1-1,24-19,-12 2,-1 1,-2-3,-2-2,-2-1,56-80,-30 29,-3-5,-6-1,-2-3,-6-2,-4-1,-4-2,-3-1,-6-2,-5 0,-4-1,-4 0,-5-127,-8 170,-2 3,-4-3,-2 3,-3-1,-1 0,-29-66,12 54,-2 3,-3 1,-4 0,-70-89,33 59,-6 3,-3 5,-3 3,-6 5,-2 4,-2 3,-5 6,-4 4,-155-72,66 53,-4 7,-315-75,405 130,24 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1:39:40.002"/>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1196 16,'-23'-1,"-32"-6,31 4,-28-1,20 3,-1 3,1 0,0 2,-38 10,-14 8,2 4,-141 64,181-69,2 2,0 2,2 1,0 2,2 2,-61 64,83-77,1-1,1 2,0 0,2 0,-1 1,2 0,1 1,1 0,0 1,2-1,0 1,1 0,1 1,1-1,1 0,3 30,-1-21,2-1,1 0,1 0,2-1,0 1,2-2,2 1,0-1,2 0,1-2,27 40,-9-23,3-2,1-1,3-2,0-1,2-2,87 54,-70-55,2-2,1-3,1-2,2-3,67 16,-83-30,-1-1,77 3,96-12,-120-1,39 2,104-4,-231 4,0-2,0 1,0-2,0 0,-1 0,1-1,-1-1,0 0,0 0,0-1,9-7,-4 0,0 1,-2-2,0 0,-1 0,23-33,-12 11,-2-1,-2-1,-1-1,-2-1,-2-1,-1 0,-3 0,-1-2,-2 1,-2-1,-1 0,-3-51,-3 69,0 0,-3 0,1 1,-3 0,0-1,-11-26,4 22,0 0,-2 2,-1-1,-29-36,14 24,-3 2,-1 1,-1 2,-3 1,-1 2,0 2,-2 2,-2 1,-64-29,28 22,-1 3,-130-31,166 53,10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0T07:35:05"/>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1196 16,'-23'-1,"-32"-6,31 4,-28-1,20 3,-1 3,1 0,0 2,-38 10,-14 8,2 4,-141 64,181-69,2 2,0 2,2 1,0 2,2 2,-61 64,83-77,1-1,1 2,0 0,2 0,-1 1,2 0,1 1,1 0,0 1,2-1,0 1,1 0,1 1,1-1,1 0,3 30,-1-21,2-1,1 0,1 0,2-1,0 1,2-2,2 1,0-1,2 0,1-2,27 40,-9-23,3-2,1-1,3-2,0-1,2-2,87 54,-70-55,2-2,1-3,1-2,2-3,67 16,-83-30,-1-1,77 3,96-12,-120-1,39 2,104-4,-231 4,0-2,0 1,0-2,0 0,-1 0,1-1,-1-1,0 0,0 0,0-1,9-7,-4 0,0 1,-2-2,0 0,-1 0,23-33,-12 11,-2-1,-2-1,-1-1,-2-1,-2-1,-1 0,-3 0,-1-2,-2 1,-2-1,-1 0,-3-51,-3 69,0 0,-3 0,1 1,-3 0,0-1,-11-26,4 22,0 0,-2 2,-1-1,-29-36,14 24,-3 2,-1 1,-1 2,-3 1,-1 2,0 2,-2 2,-2 1,-64-29,28 22,-1 3,-130-31,166 53,10 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2T18:41:54.031"/>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5T04:57:00.860"/>
    </inkml:context>
    <inkml:brush xml:id="br0">
      <inkml:brushProperty name="width" value="0.025" units="cm"/>
      <inkml:brushProperty name="height" value="0.025" units="cm"/>
    </inkml:brush>
  </inkml:definitions>
  <inkml:trace contextRef="#ctx0" brushRef="#br0">0 341 24575,'1'-27'0,"1"0"0,1 1 0,1 0 0,1-1 0,2 2 0,0-1 0,2 1 0,1 0 0,15-26 0,-23 47 0,0 0 0,0 0 0,1 0 0,0 0 0,-1 1 0,1 0 0,0-1 0,1 1 0,-1 0 0,1 0 0,-1 1 0,1-1 0,0 1 0,0-1 0,8-2 0,-9 4 0,1 1 0,-1 0 0,1 0 0,-1 0 0,1 0 0,-1 0 0,1 0 0,-1 1 0,1 0 0,-1-1 0,0 1 0,1 1 0,-1-1 0,0 0 0,0 1 0,0-1 0,0 1 0,0 0 0,0 0 0,0 0 0,4 5 0,14 12 0,0 2 0,-2 0 0,27 38 0,45 79 0,-65-95 0,14 22 0,47 69 0,-86-132 0,0 0 0,0-1 0,1 1 0,-1-1 0,0 1 0,1-1 0,-1 1 0,1-1 0,0 0 0,-1 0 0,1 0 0,0 0 0,3 1 0,-5-2 0,1 1 0,-1-1 0,1 0 0,0-1 0,-1 1 0,1 0 0,-1 0 0,1 0 0,-1 0 0,1 0 0,-1 0 0,1-1 0,-1 1 0,1 0 0,-1-1 0,1 1 0,-1 0 0,1 0 0,-1-1 0,1 1 0,-1-1 0,0 1 0,1 0 0,-1-1 0,0 1 0,1-1 0,-1 1 0,0-1 0,1 0 0,1-6 0,0 0 0,0 0 0,0 0 0,-1 0 0,1-11 0,1-28 0,-3 26 0,1 1 0,1-1 0,1 0 0,1 1 0,0-1 0,13-31 0,-16 50 0,-1 0 0,0 0 0,1 0 0,-1 0 0,1 0 0,-1 0 0,1 0 0,0 1 0,-1-1 0,1 0 0,0 0 0,0 1 0,-1-1 0,1 0 0,0 1 0,0-1 0,0 1 0,0-1 0,0 1 0,0-1 0,0 1 0,0 0 0,0-1 0,0 1 0,0 0 0,0 0 0,0 0 0,0 0 0,0 0 0,0 0 0,1 0 0,-1 0 0,0 0 0,0 0 0,0 0 0,0 1 0,0-1 0,0 1 0,0-1 0,0 0 0,0 1 0,0-1 0,0 2 0,6 2 0,-1 1 0,1 1 0,-1-1 0,9 12 0,1 0 0,-15-17 0,-1 1 0,1 0 0,0-1 0,0 1 0,0 0 0,0-1 0,0 1 0,0-1 0,0 0 0,0 1 0,0-1 0,0 0 0,0 1 0,0-1 0,0 0 0,0 0 0,0 0 0,0 0 0,0 0 0,0 0 0,1 0 0,-1 0 0,0 0 0,2-1 0,19-16 0,-21 16 0,0-1 0,0 1 0,0-1 0,1 1 0,-1 0 0,0 0 0,1 0 0,-1-1 0,1 1 0,-1 0 0,1 1 0,0-1 0,-1 0 0,1 0 0,0 1 0,0-1 0,-1 1 0,1-1 0,0 1 0,0 0 0,0 0 0,0 0 0,0 0 0,-1 0 0,1 0 0,0 0 0,0 0 0,2 2 0,3 1 0,-1 1 0,0 0 0,0 0 0,0 0 0,0 1 0,-1 0 0,6 6 0,19 17 0,-29-27 0,1 0 0,-1 0 0,1 0 0,-1-1 0,1 1 0,-1 0 0,1 0 0,-1-1 0,1 1 0,0-1 0,-1 0 0,1 1 0,0-1 0,0 0 0,-1 0 0,1 0 0,0 0 0,0 0 0,-1 0 0,1-1 0,2 1 0,1-2 0,1-1 0,-1 1 0,0-1 0,0 0 0,5-4 0,26-13 0,-34 20 0,0-1 0,0 1 0,1-1 0,-1 1 0,0 0 0,0 0 0,0 0 0,0 0 0,0 0 0,0 0 0,0 1 0,0-1 0,0 0 0,0 1 0,0 0 0,0-1 0,0 1 0,3 2 0,6 5 0,1 0 0,18 18 0,-24-19 0,1-1 0,-1 0 0,1-1 0,0 1 0,0-1 0,1-1 0,-1 1 0,1-1 0,0 0 0,0-1 0,12 3 0,-18-6 0,1 0 0,-1 0 0,1 0 0,0 0 0,-1-1 0,1 1 0,-1-1 0,1 0 0,-1 0 0,0 0 0,1 0 0,-1 0 0,0 0 0,1-1 0,-1 1 0,0-1 0,0 1 0,0-1 0,-1 0 0,1 0 0,0 0 0,2-4 0,4-5 0,0-1 0,11-23 0,-17 30 0,29-72 0,-25 57 0,2-1 0,1 2 0,13-25 0,-10 34 119,-12 10-159,0 0 0,1-1-1,-1 1 1,0 0 0,1 0 0,-1 0 0,0 0 0,1 0 0,-1 0 0,0 0 0,1 0 0,-1 0-1,1 0 1,-1 1 0,0-1 0,1 0 0,-1 0 0,0 0 0,1 0 0,-1 0 0,0 1 0,1-1-1,-1 0 1,0 0 0,0 1 0,1-1 0,-1 0 0,0 0 0,0 1 0,1-1 0,-1 0-1,0 0 1,0 1 0,0-1 0,0 0 0,1 1 0,2 8-6786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5T05:03:01.195"/>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116 1,'2'102,"0"-24,-11 100,3-143,-1-1,-20 53,-8 37,29-93,-15 42,13-51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5T05:02:59.696"/>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490 0,'4'6,"1"0,-1 0,0 1,0-1,-1 1,0 0,0 0,-1 0,2 7,10 67,0 92,18 169,-22-225,-8 175,-4-139,0-125,0 1,-2-1,-2 0,0 0,-2 0,-17 42,4-13,8-19,-24 47,19-49,-1-1,-3-1,0 0,-3-2,0-1,-2-1,-35 31,13-20,-79 72,68-66,45-35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5T05:03:02.298"/>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17,'0'-1,"0"0,0 1,0-1,1 0,-1 1,0-1,0 0,1 0,-1 1,0-1,1 1,-1-1,1 0,-1 1,0-1,1 1,0-1,-1 1,1-1,-1 1,1-1,-1 1,1 0,0-1,-1 1,1 0,0 0,0-1,-1 1,1 0,0 0,-1 0,1 0,0 0,0 0,-1 0,1 0,0 0,0 0,-1 0,1 1,0-1,-1 0,1 0,0 1,1 0,3 0,0 1,0 0,0 1,0-1,6 5,151 124,-21-16,-83-71,-1 2,-3 3,-1 2,72 93,-108-121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2T18:41:54.031"/>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2:00:42.563"/>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2207 29,'-42'-2,"-59"-10,56 6,-50-2,35 7,0 4,0 2,1 2,-70 19,-26 14,3 8,-259 119,334-128,2 3,2 3,2 4,2 2,2 4,-112 120,154-145,1 1,1 1,1 1,3 1,0 1,2 1,2 0,1 1,2 1,2 0,1 1,2-1,2 2,1-1,2 0,5 56,0-41,2 0,2-1,3 1,2-2,2 1,3-2,2 0,2-1,2-1,3-2,50 73,-16-43,4-2,3-3,4-4,2-2,3-3,159 99,-128-100,4-5,2-5,2-4,2-6,126 29,-156-53,1-4,140 6,179-22,-223-2,73 4,192-6,-427 5,0-2,0 0,0-1,0-2,-1 0,0-1,0-2,-1 0,0-1,0 0,18-15,-8 2,-2 0,-1-2,-1-1,-2-1,42-60,-22 21,-3-3,-4-1,-2-2,-4-2,-3 0,-3-2,-3-1,-4-1,-3 0,-4-1,-3 0,-3-96,-7 129,-1 1,-3-1,-1 1,-3 0,-1 0,-21-50,9 41,-2 2,-2 1,-3 0,-53-67,25 44,-4 3,-3 3,-2 3,-4 3,-2 3,-2 3,-3 4,-3 3,-117-54,50 40,-3 5,-237-56,304 97,19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2:00:53.670"/>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2207 29,'-42'-2,"-59"-10,56 6,-50-2,35 7,0 4,0 2,1 2,-70 19,-26 14,3 8,-259 119,334-128,2 3,2 3,2 4,2 2,2 4,-112 120,154-145,1 1,1 1,1 1,3 1,0 1,2 1,2 0,1 1,2 1,2 0,1 1,2-1,2 2,1-1,2 0,5 56,0-41,2 0,2-1,3 1,2-2,2 1,3-2,2 0,2-1,2-1,3-2,50 73,-16-43,4-2,3-3,4-4,2-2,3-3,159 99,-128-100,4-5,2-5,2-4,2-6,126 29,-156-53,1-4,140 6,179-22,-223-2,73 4,192-6,-427 5,0-2,0 0,0-1,0-2,-1 0,0-1,0-2,-1 0,0-1,0 0,18-15,-8 2,-2 0,-1-2,-1-1,-2-1,42-60,-22 21,-3-3,-4-1,-2-2,-4-2,-3 0,-3-2,-3-1,-4-1,-3 0,-4-1,-3 0,-3-96,-7 129,-1 1,-3-1,-1 1,-3 0,-1 0,-21-50,9 41,-2 2,-2 1,-3 0,-53-67,25 44,-4 3,-3 3,-2 3,-4 3,-2 3,-2 3,-3 4,-3 3,-117-54,50 40,-3 5,-237-56,304 97,19 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0T00:06:32.813"/>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0 479,'1'-10,"0"0,1 0,0 0,0 0,1 1,0-1,1 1,0-1,1 1,0 0,0 1,1-1,12-14,9-6,2 0,37-29,-39 36,-5 6,0 1,2 1,0 1,44-17,-12 9,-36 15,0-1,-1-1,0-1,20-13,4-3,-23 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0T00:06:34.063"/>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0,'1'3,"-1"0,1 0,-1 0,1-1,0 1,0 0,0-1,0 1,1 0,-1-1,1 0,0 1,-1-1,1 0,4 3,38 31,-26-23,65 49,37 32,-40-33,-51-40,0 1,35 37,-56-51,0-1,1 0,0-1,0 0,1-1,-1 0,15 6,-1-2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0T00:06:31.362"/>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4989 0,'-1'19,"-1"0,-1 0,-7 25,5-21,-16 52,-42 99,16-49,-17 50,-105 202,115-276,-5-2,-4-3,-93 109,78-110,-89 97,71-91,-171 136,166-163,-213 116,-134 22,-362 95,461-224,-5-35,-315 8,101-48,558-8,-31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0T00:06:27.320"/>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0 740,'2'-12,"1"1,0-1,0 1,1-1,0 1,1 0,0 1,1-1,8-10,18-30,4 2,60-68,98-80,-173 176,7-9,28-38,-2 2,-37 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0T00:06:28.281"/>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7,'0'-5,"0"3,11 8,8 17,11 16,11 11,4-2,4 5,-1 4,2-2,2 0,-7 0,-12-3,0-6,-7-6,-2-4,-6-3,-5-7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0T00:06:26.273"/>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3108 0,'-12'536,"10"-512,-57 656,-9-236,40-308,-57 166,-89 141,119-329,-121 188,-65 38,162-240,-116 114,75-104,-5-5,-4-5,-4-7,-195 103,186-122,-224 82,273-124,-1-5,-1-3,-160 18,201-38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D8AF6-FD5A-4BE8-A85B-CC8EA89B3984}" type="datetimeFigureOut">
              <a:rPr lang="fr-FR" smtClean="0"/>
              <a:t>20/11/2023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C07A-653C-4BD6-8301-E1EFAACD0F70}" type="slidenum">
              <a:rPr lang="fr-FR" smtClean="0"/>
              <a:t>‹N°›</a:t>
            </a:fld>
            <a:endParaRPr lang="fr-FR"/>
          </a:p>
        </p:txBody>
      </p:sp>
    </p:spTree>
    <p:extLst>
      <p:ext uri="{BB962C8B-B14F-4D97-AF65-F5344CB8AC3E}">
        <p14:creationId xmlns:p14="http://schemas.microsoft.com/office/powerpoint/2010/main" val="97837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Présentation de l’intervenant (</a:t>
            </a:r>
            <a:r>
              <a:rPr lang="fr-FR" err="1"/>
              <a:t>nom+prénom+poste</a:t>
            </a:r>
            <a:r>
              <a:rPr lang="fr-FR"/>
              <a:t> au sein du CFA)</a:t>
            </a:r>
          </a:p>
          <a:p>
            <a:r>
              <a:rPr lang="fr-FR"/>
              <a:t>Félicitations pour l’intégration au sein de la formation</a:t>
            </a:r>
          </a:p>
          <a:p>
            <a:r>
              <a:rPr lang="fr-FR"/>
              <a:t>Objectifs de la présentation : </a:t>
            </a:r>
          </a:p>
          <a:p>
            <a:pPr marL="171450" indent="-171450">
              <a:buFontTx/>
              <a:buChar char="-"/>
            </a:pPr>
            <a:r>
              <a:rPr lang="fr-FR"/>
              <a:t>Présentation du CFA</a:t>
            </a:r>
          </a:p>
          <a:p>
            <a:pPr marL="171450" indent="-171450">
              <a:buFontTx/>
              <a:buChar char="-"/>
            </a:pPr>
            <a:r>
              <a:rPr lang="fr-FR"/>
              <a:t>Transmission d’informations et explications sur l’apprentissage à mémoriser</a:t>
            </a:r>
          </a:p>
          <a:p>
            <a:pPr marL="0" indent="0">
              <a:buFontTx/>
              <a:buNone/>
            </a:pPr>
            <a:r>
              <a:rPr lang="fr-FR"/>
              <a:t>Prise de notes vivement conseillée</a:t>
            </a: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a:t>
            </a:fld>
            <a:endParaRPr lang="fr-FR"/>
          </a:p>
        </p:txBody>
      </p:sp>
    </p:spTree>
    <p:extLst>
      <p:ext uri="{BB962C8B-B14F-4D97-AF65-F5344CB8AC3E}">
        <p14:creationId xmlns:p14="http://schemas.microsoft.com/office/powerpoint/2010/main" val="70498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11</a:t>
            </a:fld>
            <a:endParaRPr lang="fr-FR"/>
          </a:p>
        </p:txBody>
      </p:sp>
    </p:spTree>
    <p:extLst>
      <p:ext uri="{BB962C8B-B14F-4D97-AF65-F5344CB8AC3E}">
        <p14:creationId xmlns:p14="http://schemas.microsoft.com/office/powerpoint/2010/main" val="76032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Mêmes devoirs que tout les autres salariés</a:t>
            </a:r>
          </a:p>
          <a:p>
            <a:r>
              <a:rPr lang="fr-FR"/>
              <a:t>Informer le CFA de toutes difficultés lié au contrat d’apprentissage ou de problèmes relationnels avec l’UFA</a:t>
            </a:r>
          </a:p>
          <a:p>
            <a:r>
              <a:rPr lang="fr-FR"/>
              <a:t>Arrêt de travail sinon c’est abandon de poste avec retenu sur salaire ou licenciement pour faute.</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12</a:t>
            </a:fld>
            <a:endParaRPr lang="fr-FR"/>
          </a:p>
        </p:txBody>
      </p:sp>
    </p:spTree>
    <p:extLst>
      <p:ext uri="{BB962C8B-B14F-4D97-AF65-F5344CB8AC3E}">
        <p14:creationId xmlns:p14="http://schemas.microsoft.com/office/powerpoint/2010/main" val="7411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13</a:t>
            </a:fld>
            <a:endParaRPr lang="fr-FR"/>
          </a:p>
        </p:txBody>
      </p:sp>
    </p:spTree>
    <p:extLst>
      <p:ext uri="{BB962C8B-B14F-4D97-AF65-F5344CB8AC3E}">
        <p14:creationId xmlns:p14="http://schemas.microsoft.com/office/powerpoint/2010/main" val="419293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a:spcBef>
                <a:spcPts val="0"/>
              </a:spcBef>
              <a:spcAft>
                <a:spcPts val="0"/>
              </a:spcAft>
            </a:pPr>
            <a:r>
              <a:rPr lang="fr-FR" sz="1200">
                <a:effectLst/>
                <a:latin typeface="Calibri" panose="020F0502020204030204" pitchFamily="34" charset="0"/>
              </a:rPr>
              <a:t>Les aides au logement se trouvent principalement sur le site d’Action Logement et de la CAF</a:t>
            </a:r>
          </a:p>
          <a:p>
            <a:pPr marL="0" marR="0">
              <a:spcBef>
                <a:spcPts val="0"/>
              </a:spcBef>
              <a:spcAft>
                <a:spcPts val="0"/>
              </a:spcAft>
            </a:pPr>
            <a:r>
              <a:rPr lang="fr-FR" sz="1200">
                <a:effectLst/>
                <a:latin typeface="Calibri" panose="020F0502020204030204" pitchFamily="34" charset="0"/>
              </a:rPr>
              <a:t>Les aides pour les personnes en situation de handicap sont proposées par l’Agefiph</a:t>
            </a:r>
          </a:p>
          <a:p>
            <a:pPr marL="0" marR="0">
              <a:spcBef>
                <a:spcPts val="0"/>
              </a:spcBef>
              <a:spcAft>
                <a:spcPts val="0"/>
              </a:spcAft>
            </a:pPr>
            <a:r>
              <a:rPr lang="fr-FR" sz="1200">
                <a:effectLst/>
                <a:latin typeface="Calibri" panose="020F0502020204030204" pitchFamily="34" charset="0"/>
              </a:rPr>
              <a:t>Prime d’activité (sous conditions) sur le site de la CAF et fond de solidarité auprès du CFA</a:t>
            </a:r>
          </a:p>
          <a:p>
            <a:pPr marL="0" marR="0">
              <a:spcBef>
                <a:spcPts val="0"/>
              </a:spcBef>
              <a:spcAft>
                <a:spcPts val="0"/>
              </a:spcAft>
            </a:pPr>
            <a:r>
              <a:rPr lang="fr-FR" sz="1200">
                <a:effectLst/>
                <a:latin typeface="Calibri" panose="020F0502020204030204" pitchFamily="34" charset="0"/>
              </a:rPr>
              <a:t>Information et aides à la mobilité, contacter Clémence Baudier</a:t>
            </a:r>
          </a:p>
          <a:p>
            <a:pPr marL="0" marR="0">
              <a:spcBef>
                <a:spcPts val="0"/>
              </a:spcBef>
              <a:spcAft>
                <a:spcPts val="0"/>
              </a:spcAft>
            </a:pPr>
            <a:r>
              <a:rPr lang="fr-FR" sz="1200">
                <a:effectLst/>
                <a:latin typeface="Calibri" panose="020F0502020204030204" pitchFamily="34" charset="0"/>
              </a:rPr>
              <a:t>Les MLI sont des lieux d’accompagnement où des conseillers informent et orientent vers les aides possibles dans différents domaines </a:t>
            </a:r>
          </a:p>
          <a:p>
            <a:pPr marL="0" marR="0">
              <a:spcBef>
                <a:spcPts val="0"/>
              </a:spcBef>
              <a:spcAft>
                <a:spcPts val="0"/>
              </a:spcAft>
            </a:pPr>
            <a:r>
              <a:rPr lang="fr-FR" sz="1200">
                <a:effectLst/>
                <a:latin typeface="Calibri" panose="020F0502020204030204" pitchFamily="34" charset="0"/>
              </a:rPr>
              <a:t>Aides HR : La loi prévoit un remboursement des frais d'hébergement et restauration à partir du moment où ils sont supportés par le CFA où l'UFA, donc "internat" et que en journée complète de formation. 3 € ou 12 €</a:t>
            </a:r>
          </a:p>
          <a:p>
            <a:pPr marL="0" marR="0">
              <a:spcBef>
                <a:spcPts val="0"/>
              </a:spcBef>
              <a:spcAft>
                <a:spcPts val="0"/>
              </a:spcAft>
            </a:pPr>
            <a:r>
              <a:rPr lang="fr-FR" sz="1200">
                <a:effectLst/>
                <a:latin typeface="Calibri" panose="020F0502020204030204" pitchFamily="34" charset="0"/>
              </a:rPr>
              <a:t>On peut le payer que si c'est supporté par l'UFA.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effectLst/>
                <a:latin typeface="Calibri" panose="020F0502020204030204" pitchFamily="34" charset="0"/>
              </a:rPr>
              <a:t>L’apprenti paie le reste à charge.</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14</a:t>
            </a:fld>
            <a:endParaRPr lang="fr-FR"/>
          </a:p>
        </p:txBody>
      </p:sp>
    </p:spTree>
    <p:extLst>
      <p:ext uri="{BB962C8B-B14F-4D97-AF65-F5344CB8AC3E}">
        <p14:creationId xmlns:p14="http://schemas.microsoft.com/office/powerpoint/2010/main" val="329892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a:spcBef>
                <a:spcPts val="0"/>
              </a:spcBef>
              <a:spcAft>
                <a:spcPts val="0"/>
              </a:spcAft>
            </a:pPr>
            <a:r>
              <a:rPr lang="fr-FR" sz="1200">
                <a:effectLst/>
                <a:latin typeface="Calibri" panose="020F0502020204030204" pitchFamily="34" charset="0"/>
              </a:rPr>
              <a:t>Permis : contactez cfa@cfa-sport.com</a:t>
            </a:r>
          </a:p>
          <a:p>
            <a:pPr marL="0" marR="0">
              <a:spcBef>
                <a:spcPts val="0"/>
              </a:spcBef>
              <a:spcAft>
                <a:spcPts val="0"/>
              </a:spcAft>
            </a:pPr>
            <a:r>
              <a:rPr lang="fr-FR" sz="1200">
                <a:effectLst/>
                <a:latin typeface="Calibri" panose="020F0502020204030204" pitchFamily="34" charset="0"/>
              </a:rPr>
              <a:t>Accompagnement du CFA par le référent handicap du CFA : se déclarer sur le CERFA ou dans le formulaire </a:t>
            </a:r>
            <a:r>
              <a:rPr lang="fr-FR" sz="1200" err="1">
                <a:effectLst/>
                <a:latin typeface="Calibri" panose="020F0502020204030204" pitchFamily="34" charset="0"/>
              </a:rPr>
              <a:t>Netypareo</a:t>
            </a:r>
            <a:r>
              <a:rPr lang="fr-FR" sz="1200">
                <a:effectLst/>
                <a:latin typeface="Calibri" panose="020F0502020204030204" pitchFamily="34" charset="0"/>
              </a:rPr>
              <a:t> pour être accompagner par Damien Bedos</a:t>
            </a:r>
          </a:p>
          <a:p>
            <a:pPr marL="0" marR="0">
              <a:spcBef>
                <a:spcPts val="0"/>
              </a:spcBef>
              <a:spcAft>
                <a:spcPts val="0"/>
              </a:spcAft>
            </a:pPr>
            <a:r>
              <a:rPr lang="fr-FR" sz="1200">
                <a:effectLst/>
                <a:latin typeface="Calibri" panose="020F0502020204030204" pitchFamily="34" charset="0"/>
              </a:rPr>
              <a:t>Fond de solidarité auprès du CFA</a:t>
            </a:r>
          </a:p>
          <a:p>
            <a:pPr marL="0" marR="0">
              <a:spcBef>
                <a:spcPts val="0"/>
              </a:spcBef>
              <a:spcAft>
                <a:spcPts val="0"/>
              </a:spcAft>
            </a:pPr>
            <a:r>
              <a:rPr lang="fr-FR" sz="1200">
                <a:effectLst/>
                <a:latin typeface="Calibri" panose="020F0502020204030204" pitchFamily="34" charset="0"/>
              </a:rPr>
              <a:t>Information et aides à la mobilité, contacter Clémence Baudier</a:t>
            </a:r>
          </a:p>
          <a:p>
            <a:pPr marL="0" marR="0">
              <a:spcBef>
                <a:spcPts val="0"/>
              </a:spcBef>
              <a:spcAft>
                <a:spcPts val="0"/>
              </a:spcAft>
            </a:pPr>
            <a:endParaRPr lang="fr-FR" sz="1200">
              <a:effectLst/>
              <a:latin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15</a:t>
            </a:fld>
            <a:endParaRPr lang="fr-FR"/>
          </a:p>
        </p:txBody>
      </p:sp>
    </p:spTree>
    <p:extLst>
      <p:ext uri="{BB962C8B-B14F-4D97-AF65-F5344CB8AC3E}">
        <p14:creationId xmlns:p14="http://schemas.microsoft.com/office/powerpoint/2010/main" val="48126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Photo à coller impérativement sur la carte d’étudiant</a:t>
            </a:r>
          </a:p>
          <a:p>
            <a:r>
              <a:rPr lang="fr-FR"/>
              <a:t>Expliquer ce qu’est le 1</a:t>
            </a:r>
            <a:r>
              <a:rPr lang="fr-FR" baseline="30000"/>
              <a:t>er</a:t>
            </a:r>
            <a:r>
              <a:rPr lang="fr-FR"/>
              <a:t> équipement pour la formation</a:t>
            </a:r>
          </a:p>
          <a:p>
            <a:r>
              <a:rPr lang="fr-FR"/>
              <a:t>Expliquer ce qu’est Montrodat</a:t>
            </a:r>
          </a:p>
          <a:p>
            <a:r>
              <a:rPr lang="fr-FR"/>
              <a:t>Expliquer ce qu’est une carte mentale et </a:t>
            </a:r>
            <a:r>
              <a:rPr lang="fr-FR" err="1"/>
              <a:t>Mindview</a:t>
            </a:r>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16</a:t>
            </a:fld>
            <a:endParaRPr lang="fr-FR"/>
          </a:p>
        </p:txBody>
      </p:sp>
    </p:spTree>
    <p:extLst>
      <p:ext uri="{BB962C8B-B14F-4D97-AF65-F5344CB8AC3E}">
        <p14:creationId xmlns:p14="http://schemas.microsoft.com/office/powerpoint/2010/main" val="236532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Donner des exemples concrets :</a:t>
            </a:r>
          </a:p>
          <a:p>
            <a:r>
              <a:rPr lang="fr-FR"/>
              <a:t>Qu’en est-il au sein de l’entreprise/de l’asso. dans laquelle travaille l’apprenti ? </a:t>
            </a:r>
            <a:r>
              <a:rPr lang="fr-FR" err="1"/>
              <a:t>cf</a:t>
            </a:r>
            <a:r>
              <a:rPr lang="fr-FR"/>
              <a:t> règlement intérieur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Qu’en est-il au sein de l’établissement public (piscine municipale par exemple) dans lequel travaille l’apprenti ? L’apprenti ne peut pas y pratiquer son culte et ne peut pas afficher de signes religieux ni faire du prosélytisme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highlight>
                  <a:srgbClr val="FFFF00"/>
                </a:highlight>
              </a:rPr>
              <a:t>Si le règlement intérieur de l’entreprise ne l’interdit pas, le public peut porter des signes cultuels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Dans les établissements publics, le public peut porter des signes cultuels</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17</a:t>
            </a:fld>
            <a:endParaRPr lang="fr-FR"/>
          </a:p>
        </p:txBody>
      </p:sp>
    </p:spTree>
    <p:extLst>
      <p:ext uri="{BB962C8B-B14F-4D97-AF65-F5344CB8AC3E}">
        <p14:creationId xmlns:p14="http://schemas.microsoft.com/office/powerpoint/2010/main" val="338682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Être majeur signifie </a:t>
            </a:r>
            <a:r>
              <a:rPr lang="fr-FR" b="0" i="0">
                <a:solidFill>
                  <a:srgbClr val="111111"/>
                </a:solidFill>
                <a:effectLst/>
                <a:latin typeface="Roboto" panose="02000000000000000000" pitchFamily="2" charset="0"/>
              </a:rPr>
              <a:t>avoir atteint l’âge légal qui permet à une personne d'exercer ses droits mais aussi d'être responsable de ses actes.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111111"/>
                </a:solidFill>
                <a:effectLst/>
                <a:latin typeface="Roboto" panose="02000000000000000000" pitchFamily="2" charset="0"/>
              </a:rPr>
              <a:t>De plus, « nul n’est censé ignorer la loi » </a:t>
            </a:r>
            <a:r>
              <a:rPr lang="fr-FR" b="0" i="0">
                <a:solidFill>
                  <a:srgbClr val="202122"/>
                </a:solidFill>
                <a:effectLst/>
                <a:latin typeface="Arial" panose="020B0604020202020204" pitchFamily="34" charset="0"/>
              </a:rPr>
              <a:t> est un </a:t>
            </a:r>
            <a:r>
              <a:rPr lang="fr-FR" b="0" i="0" u="none" strike="noStrike">
                <a:solidFill>
                  <a:srgbClr val="3366CC"/>
                </a:solidFill>
                <a:effectLst/>
                <a:latin typeface="Arial" panose="020B0604020202020204" pitchFamily="34" charset="0"/>
              </a:rPr>
              <a:t>principe général de droit</a:t>
            </a:r>
            <a:r>
              <a:rPr lang="fr-FR" b="0" i="0">
                <a:solidFill>
                  <a:srgbClr val="202122"/>
                </a:solidFill>
                <a:effectLst/>
                <a:latin typeface="Arial" panose="020B0604020202020204" pitchFamily="34" charset="0"/>
              </a:rPr>
              <a:t> qui empêche une personne de se défendre d'avoir commis une faute civile ou une infraction pénale en disant qu'elle ne connaissait pas la loi. Ce n'est pas une excuse de plaider l'ignorance des lois, sauf dans quelques rares exceptions.</a:t>
            </a:r>
            <a:endParaRPr lang="fr-FR"/>
          </a:p>
          <a:p>
            <a:r>
              <a:rPr lang="fr-FR"/>
              <a:t>Après validation des EPMSP, il faut demander l’attestation BP stagiaire (en attendant la carte pro quand ils seront diplômés) sur EAPS.</a:t>
            </a:r>
          </a:p>
          <a:p>
            <a:r>
              <a:rPr lang="fr-FR"/>
              <a:t>Lors de la demande d’attestation, la DDETS vérifie votre casier judiciaire.</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18</a:t>
            </a:fld>
            <a:endParaRPr lang="fr-FR"/>
          </a:p>
        </p:txBody>
      </p:sp>
    </p:spTree>
    <p:extLst>
      <p:ext uri="{BB962C8B-B14F-4D97-AF65-F5344CB8AC3E}">
        <p14:creationId xmlns:p14="http://schemas.microsoft.com/office/powerpoint/2010/main" val="80543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19</a:t>
            </a:fld>
            <a:endParaRPr lang="fr-FR"/>
          </a:p>
        </p:txBody>
      </p:sp>
    </p:spTree>
    <p:extLst>
      <p:ext uri="{BB962C8B-B14F-4D97-AF65-F5344CB8AC3E}">
        <p14:creationId xmlns:p14="http://schemas.microsoft.com/office/powerpoint/2010/main" val="174766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Une formation en alternance fondée sur des phases en entreprise et des phases en centre de formation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Une formation financée à 100 % par le CFA. Le CFA paie à l’UFA les frais de formation. Ne coute rien à vous ni à votre employeur. Par contre Employeur paie salaire même quand vous êtes en formation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 contrat de travail signé par un apprenti et un employeur pour obtenir un diplôme. Vous êtes un salarié [INSISTER]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 engagement mutuel avec des droits et des devoirs pour chacun</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2</a:t>
            </a:fld>
            <a:endParaRPr lang="fr-FR"/>
          </a:p>
        </p:txBody>
      </p:sp>
    </p:spTree>
    <p:extLst>
      <p:ext uri="{BB962C8B-B14F-4D97-AF65-F5344CB8AC3E}">
        <p14:creationId xmlns:p14="http://schemas.microsoft.com/office/powerpoint/2010/main" val="313297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Une formation en alternance fondée sur des phases en entreprise et des phases en centre de formation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Une formation financée à 100 % par le CFA. Le CFA paie à l’UFA les frais de formation. Ne coute rien à vous ni à votre employeur. Par contre Employeur paie salaire même quand vous êtes en formation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 contrat de travail signé par un apprenti et un employeur pour obtenir un diplôme. Vous êtes un salarié [INSISTER]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fortaa Light"/>
                <a:ea typeface="+mn-ea"/>
                <a:cs typeface="+mn-cs"/>
              </a:rPr>
              <a:t>Un engagement mutuel avec des droits et des devoirs pour chacun</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3</a:t>
            </a:fld>
            <a:endParaRPr lang="fr-FR"/>
          </a:p>
        </p:txBody>
      </p:sp>
    </p:spTree>
    <p:extLst>
      <p:ext uri="{BB962C8B-B14F-4D97-AF65-F5344CB8AC3E}">
        <p14:creationId xmlns:p14="http://schemas.microsoft.com/office/powerpoint/2010/main" val="147615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L’apprenti est un salarié en formation</a:t>
            </a:r>
          </a:p>
          <a:p>
            <a:r>
              <a:rPr lang="fr-FR"/>
              <a:t>Un contrat de travail lie l’apprenti et l’entreprise.</a:t>
            </a:r>
          </a:p>
          <a:p>
            <a:r>
              <a:rPr lang="fr-FR"/>
              <a:t>L’entreprise assure le versement du salaire à l’apprenti et assure la formation en entreprise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L’organisme de formation assure les cours et le suivi pédagogique en entreprise</a:t>
            </a:r>
          </a:p>
          <a:p>
            <a:r>
              <a:rPr lang="fr-FR"/>
              <a:t>Le CFA assure la gestion du contrat d’apprentissage et le financement de la formation + Médiation et gestion des ruptures.</a:t>
            </a:r>
          </a:p>
          <a:p>
            <a:r>
              <a:rPr lang="fr-FR"/>
              <a:t>Il est garant de la réussite du contrat jusqu’à l’obtention du diplôme.</a:t>
            </a:r>
          </a:p>
          <a:p>
            <a:r>
              <a:rPr lang="fr-FR"/>
              <a:t>Informez le CFA de toute difficultés lié au contrat d’apprentissage ou de problème relationnel avec l’organisme de formation.</a:t>
            </a:r>
          </a:p>
          <a:p>
            <a:r>
              <a:rPr lang="fr-FR"/>
              <a:t> </a:t>
            </a: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4</a:t>
            </a:fld>
            <a:endParaRPr lang="fr-FR"/>
          </a:p>
        </p:txBody>
      </p:sp>
    </p:spTree>
    <p:extLst>
      <p:ext uri="{BB962C8B-B14F-4D97-AF65-F5344CB8AC3E}">
        <p14:creationId xmlns:p14="http://schemas.microsoft.com/office/powerpoint/2010/main" val="65561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Bien réaliser les 3 clics pour s’inscrire</a:t>
            </a: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6</a:t>
            </a:fld>
            <a:endParaRPr lang="fr-FR"/>
          </a:p>
        </p:txBody>
      </p:sp>
    </p:spTree>
    <p:extLst>
      <p:ext uri="{BB962C8B-B14F-4D97-AF65-F5344CB8AC3E}">
        <p14:creationId xmlns:p14="http://schemas.microsoft.com/office/powerpoint/2010/main" val="295649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vidéo et le règlement intérieur se trouvent sur la page d’accueil du site dans la colonne de droite.</a:t>
            </a:r>
          </a:p>
          <a:p>
            <a:r>
              <a:rPr lang="fr-FR"/>
              <a:t>Vous pouvez d’ores et déjà les consulter.</a:t>
            </a: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7</a:t>
            </a:fld>
            <a:endParaRPr lang="fr-FR"/>
          </a:p>
        </p:txBody>
      </p:sp>
    </p:spTree>
    <p:extLst>
      <p:ext uri="{BB962C8B-B14F-4D97-AF65-F5344CB8AC3E}">
        <p14:creationId xmlns:p14="http://schemas.microsoft.com/office/powerpoint/2010/main" val="238634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Il est nécessaire d’avoir lu le RI et la vidéo avant de signer la feuille d’émargement puisque le coordo va demander à ce moment là de « certifier » que la consultation a été faite.</a:t>
            </a:r>
          </a:p>
          <a:p>
            <a:r>
              <a:rPr lang="fr-FR"/>
              <a:t>Si au cours de  l’apprentissage, il y a infraction au RI du CFA, l’apprenti ne pourra pas se défendre en invoquant le fait qu’il en ignorait l’existence et/ou le contenu. </a:t>
            </a: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8</a:t>
            </a:fld>
            <a:endParaRPr lang="fr-FR"/>
          </a:p>
        </p:txBody>
      </p:sp>
    </p:spTree>
    <p:extLst>
      <p:ext uri="{BB962C8B-B14F-4D97-AF65-F5344CB8AC3E}">
        <p14:creationId xmlns:p14="http://schemas.microsoft.com/office/powerpoint/2010/main" val="240529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Vous pouvez signer un contrat d’apprentissage jusqu’à 3 mois après le 1</a:t>
            </a:r>
            <a:r>
              <a:rPr lang="fr-FR" baseline="30000"/>
              <a:t>er</a:t>
            </a:r>
            <a:r>
              <a:rPr lang="fr-FR"/>
              <a:t> jour de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L’employeur doit contacter le CFA pour recevoir les documents à remplir dont le contrat (=CERFA)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Votre employeur doit vous transmettre le CERFA : N’oubliez pas de remplir votre partie ET de signer le CERFA en bas 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9</a:t>
            </a:fld>
            <a:endParaRPr lang="fr-FR"/>
          </a:p>
        </p:txBody>
      </p:sp>
    </p:spTree>
    <p:extLst>
      <p:ext uri="{BB962C8B-B14F-4D97-AF65-F5344CB8AC3E}">
        <p14:creationId xmlns:p14="http://schemas.microsoft.com/office/powerpoint/2010/main" val="412106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[d’abord faire apparaitre et annoncer les questions, laisser les jeunes réfléchir aux réponses quelques minutes, les interroger puis afficher les réponses ]</a:t>
            </a:r>
          </a:p>
          <a:p>
            <a:r>
              <a:rPr lang="fr-FR"/>
              <a:t>45 jours de travail en entreprise</a:t>
            </a:r>
          </a:p>
          <a:p>
            <a:r>
              <a:rPr lang="fr-FR"/>
              <a:t>L’apprenti peut effectuer des heures supplémentaires dans la limite de :</a:t>
            </a:r>
          </a:p>
          <a:p>
            <a:r>
              <a:rPr lang="fr-FR"/>
              <a:t>48 h max sur 1 semaine</a:t>
            </a:r>
          </a:p>
          <a:p>
            <a:r>
              <a:rPr lang="fr-FR"/>
              <a:t>44 h par semaine en moyenne sur une période de 12 semaines consécutives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Max 10 h par jour</a:t>
            </a:r>
          </a:p>
          <a:p>
            <a:r>
              <a:rPr lang="fr-FR"/>
              <a:t>Le temps de repos hebdomadaire est au minimum de 24 heures consécutives auquel se rajoute le temps de repos quotidien.</a:t>
            </a:r>
          </a:p>
          <a:p>
            <a:r>
              <a:rPr lang="fr-FR"/>
              <a:t>Le temps de repos quotidien est au minimum de 11 heures consécutives.</a:t>
            </a:r>
          </a:p>
          <a:p>
            <a:r>
              <a:rPr lang="fr-FR"/>
              <a:t>Le temps de pause quotidien est au minimum de 20 minutes pour 6 heures de travail consécutives.</a:t>
            </a:r>
          </a:p>
          <a:p>
            <a:r>
              <a:rPr lang="fr-FR" b="0" i="0">
                <a:solidFill>
                  <a:srgbClr val="111111"/>
                </a:solidFill>
                <a:effectLst/>
                <a:latin typeface="Roboto" panose="02000000000000000000" pitchFamily="2" charset="0"/>
              </a:rPr>
              <a:t>2,5 jours ouvrables (2 jours ouvrés) par mois de travail accompli soit</a:t>
            </a:r>
            <a:r>
              <a:rPr lang="fr-FR" b="1" i="0">
                <a:solidFill>
                  <a:srgbClr val="111111"/>
                </a:solidFill>
                <a:effectLst/>
                <a:latin typeface="Roboto" panose="02000000000000000000" pitchFamily="2" charset="0"/>
              </a:rPr>
              <a:t> 30 jours</a:t>
            </a:r>
            <a:r>
              <a:rPr lang="fr-FR" b="0" i="0">
                <a:solidFill>
                  <a:srgbClr val="111111"/>
                </a:solidFill>
                <a:effectLst/>
                <a:latin typeface="Roboto" panose="02000000000000000000" pitchFamily="2" charset="0"/>
              </a:rPr>
              <a:t> ouvrables (25 jours ouvrés) par année complète (5 semaines par an).</a:t>
            </a: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p:cNvSpPr>
            <a:spLocks noGrp="1"/>
          </p:cNvSpPr>
          <p:nvPr>
            <p:ph type="sldNum" sz="quarter" idx="5"/>
          </p:nvPr>
        </p:nvSpPr>
        <p:spPr/>
        <p:txBody>
          <a:bodyPr/>
          <a:lstStyle/>
          <a:p>
            <a:fld id="{3B85C07A-653C-4BD6-8301-E1EFAACD0F70}" type="slidenum">
              <a:rPr lang="fr-FR" smtClean="0"/>
              <a:t>10</a:t>
            </a:fld>
            <a:endParaRPr lang="fr-FR"/>
          </a:p>
        </p:txBody>
      </p:sp>
    </p:spTree>
    <p:extLst>
      <p:ext uri="{BB962C8B-B14F-4D97-AF65-F5344CB8AC3E}">
        <p14:creationId xmlns:p14="http://schemas.microsoft.com/office/powerpoint/2010/main" val="101812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CB052-FE52-1DD6-CE17-30AB84FEE9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54A38AB-4663-BDDF-1053-3D620406F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676881-DE7D-CDBF-73FC-203529529418}"/>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5" name="Espace réservé du pied de page 4">
            <a:extLst>
              <a:ext uri="{FF2B5EF4-FFF2-40B4-BE49-F238E27FC236}">
                <a16:creationId xmlns:a16="http://schemas.microsoft.com/office/drawing/2014/main" id="{4E7564AF-FEFE-6338-395B-211E3B8543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A3555C-0CEB-1199-491D-2A182F69E10F}"/>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301917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E17C1-9A7C-5ECA-BD27-41CACB0E006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52C56DF-A1DC-1CAA-84EB-C463E65863F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BB78A3-DBFD-4838-BF0C-6299CAACC86B}"/>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5" name="Espace réservé du pied de page 4">
            <a:extLst>
              <a:ext uri="{FF2B5EF4-FFF2-40B4-BE49-F238E27FC236}">
                <a16:creationId xmlns:a16="http://schemas.microsoft.com/office/drawing/2014/main" id="{70EBE6B1-3B79-08CF-1FD3-1119098418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5A004C-C5AC-D8AD-8988-17142900A6A2}"/>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2303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9E5A221-09F5-A76E-25B0-9F9B13FA1A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4DDA806-A7E3-212B-9F46-97F3EFD3CF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2B4D7-5878-6F22-0C86-CCF523251E53}"/>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5" name="Espace réservé du pied de page 4">
            <a:extLst>
              <a:ext uri="{FF2B5EF4-FFF2-40B4-BE49-F238E27FC236}">
                <a16:creationId xmlns:a16="http://schemas.microsoft.com/office/drawing/2014/main" id="{267C037D-41A7-13BE-970A-4566D40E76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877681-AD28-6E9D-33CA-B1E1D93A39DF}"/>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61316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FD2BA-D2AB-3BD9-9DD0-9F435ADB7A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799C03-283A-F748-EB6B-1C390C41CD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2D56B9-F32D-42D2-6282-58008916ADC1}"/>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5" name="Espace réservé du pied de page 4">
            <a:extLst>
              <a:ext uri="{FF2B5EF4-FFF2-40B4-BE49-F238E27FC236}">
                <a16:creationId xmlns:a16="http://schemas.microsoft.com/office/drawing/2014/main" id="{D9039D0A-EFAD-71E4-84D6-AFF662CB50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9BD952-20E9-67F5-CEBE-26F54B74FBD6}"/>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286930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0443A-2F68-B63C-9B5A-51D709F3500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E18ABBF-78B4-21B4-4087-9D083BBC4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200758-A04D-9455-07A4-2D2FFE7F0084}"/>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5" name="Espace réservé du pied de page 4">
            <a:extLst>
              <a:ext uri="{FF2B5EF4-FFF2-40B4-BE49-F238E27FC236}">
                <a16:creationId xmlns:a16="http://schemas.microsoft.com/office/drawing/2014/main" id="{6A0159BA-0185-8241-D772-B4E11C1E85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F1E1B8-3BB8-6BB9-C18B-077DF3975A6D}"/>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11143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D5E9B-6795-B6C2-7FC8-E2486DF894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7924C6-682C-BFCA-4F5E-DC940451F02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B461D3-05D5-7852-FA1A-322DD23CB5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89A7B2-DEEB-B90D-E230-86BBDA9BB175}"/>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6" name="Espace réservé du pied de page 5">
            <a:extLst>
              <a:ext uri="{FF2B5EF4-FFF2-40B4-BE49-F238E27FC236}">
                <a16:creationId xmlns:a16="http://schemas.microsoft.com/office/drawing/2014/main" id="{1C1870C5-26BF-143A-166A-A81DE6FB46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40F800-0187-6570-C941-1C7C6EE3CF53}"/>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320149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4CD96-0C60-4C3F-5E85-F23E5608B4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DB01F5A-A9DF-E826-BC3E-9984456DB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BCC448-C1C8-F191-FCE9-1677FE9518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0B631C-1CB4-CDEE-AE64-A2309131B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8855F4E-227D-41F9-DB98-6B2ECDC12AE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B168D5-49B5-F166-C0A5-4E82DFD5F8B8}"/>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8" name="Espace réservé du pied de page 7">
            <a:extLst>
              <a:ext uri="{FF2B5EF4-FFF2-40B4-BE49-F238E27FC236}">
                <a16:creationId xmlns:a16="http://schemas.microsoft.com/office/drawing/2014/main" id="{89A2A99B-A0C1-D7BB-97B4-9689D865E1B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4F106F-5340-13ED-5D4E-4BCC85290B21}"/>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63279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2742F-64F0-3520-FDDF-FAFBB083BE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5BF96E7-F1E6-C568-DF2A-7035EFB5C909}"/>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4" name="Espace réservé du pied de page 3">
            <a:extLst>
              <a:ext uri="{FF2B5EF4-FFF2-40B4-BE49-F238E27FC236}">
                <a16:creationId xmlns:a16="http://schemas.microsoft.com/office/drawing/2014/main" id="{2464B23B-3DDE-63B9-8767-F64042ADBF5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7A7DA51-F62D-5D89-0F03-51361142DF31}"/>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115670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CB9C701-8F1C-B57F-4B65-BD4BF6641D23}"/>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3" name="Espace réservé du pied de page 2">
            <a:extLst>
              <a:ext uri="{FF2B5EF4-FFF2-40B4-BE49-F238E27FC236}">
                <a16:creationId xmlns:a16="http://schemas.microsoft.com/office/drawing/2014/main" id="{8640AAA1-F131-EB9B-9BE8-44B458FD06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FAA74AE-9A9D-A856-BBC5-DE55E6FA0C84}"/>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114447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08858-94F4-85F8-C2FB-985ED5DFD0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A4F6E7-6114-20AC-A27F-C6557C3F9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BAE8BD-470C-D3C8-80AE-DD7DB3276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65F66C-44A2-2B37-9E28-8E4818196503}"/>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6" name="Espace réservé du pied de page 5">
            <a:extLst>
              <a:ext uri="{FF2B5EF4-FFF2-40B4-BE49-F238E27FC236}">
                <a16:creationId xmlns:a16="http://schemas.microsoft.com/office/drawing/2014/main" id="{D3861367-B403-EC0C-4047-DFE72ED490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57FFB4-26CD-98C1-A234-4ACFAE0273A2}"/>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91685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7E9EC-58F8-6AE9-EFC6-4B6D8289FC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C9EF08E-988B-FBEF-4F3A-90B84E18C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A31231A-C270-84EF-C77E-8D7EE4973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1384C7-CE95-74EE-35E1-D7FD918015D0}"/>
              </a:ext>
            </a:extLst>
          </p:cNvPr>
          <p:cNvSpPr>
            <a:spLocks noGrp="1"/>
          </p:cNvSpPr>
          <p:nvPr>
            <p:ph type="dt" sz="half" idx="10"/>
          </p:nvPr>
        </p:nvSpPr>
        <p:spPr/>
        <p:txBody>
          <a:bodyPr/>
          <a:lstStyle/>
          <a:p>
            <a:fld id="{B08AC91D-AD24-4001-AFD1-B5E9BD30C771}" type="datetimeFigureOut">
              <a:rPr lang="fr-FR" smtClean="0"/>
              <a:t>20/11/2023</a:t>
            </a:fld>
            <a:endParaRPr lang="fr-FR"/>
          </a:p>
        </p:txBody>
      </p:sp>
      <p:sp>
        <p:nvSpPr>
          <p:cNvPr id="6" name="Espace réservé du pied de page 5">
            <a:extLst>
              <a:ext uri="{FF2B5EF4-FFF2-40B4-BE49-F238E27FC236}">
                <a16:creationId xmlns:a16="http://schemas.microsoft.com/office/drawing/2014/main" id="{D42BEEFE-C35D-8BDC-7B55-8A5A2CF7F4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94EFA1-84CA-19F3-752C-C7171C9F18AB}"/>
              </a:ext>
            </a:extLst>
          </p:cNvPr>
          <p:cNvSpPr>
            <a:spLocks noGrp="1"/>
          </p:cNvSpPr>
          <p:nvPr>
            <p:ph type="sldNum" sz="quarter" idx="12"/>
          </p:nvPr>
        </p:nvSpPr>
        <p:spPr/>
        <p:txBody>
          <a:bodyPr/>
          <a:lstStyle/>
          <a:p>
            <a:fld id="{74A257DE-8113-42A7-97AC-DCFD13ABB377}" type="slidenum">
              <a:rPr lang="fr-FR" smtClean="0"/>
              <a:t>‹N°›</a:t>
            </a:fld>
            <a:endParaRPr lang="fr-FR"/>
          </a:p>
        </p:txBody>
      </p:sp>
    </p:spTree>
    <p:extLst>
      <p:ext uri="{BB962C8B-B14F-4D97-AF65-F5344CB8AC3E}">
        <p14:creationId xmlns:p14="http://schemas.microsoft.com/office/powerpoint/2010/main" val="354109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7059A3-B583-589A-097C-918623D5B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7E19AE-44EF-DB28-15FC-5746B7E5C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D52584-C27F-488F-084A-A9E43777C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AC91D-AD24-4001-AFD1-B5E9BD30C771}" type="datetimeFigureOut">
              <a:rPr lang="fr-FR" smtClean="0"/>
              <a:t>20/11/2023</a:t>
            </a:fld>
            <a:endParaRPr lang="fr-FR"/>
          </a:p>
        </p:txBody>
      </p:sp>
      <p:sp>
        <p:nvSpPr>
          <p:cNvPr id="5" name="Espace réservé du pied de page 4">
            <a:extLst>
              <a:ext uri="{FF2B5EF4-FFF2-40B4-BE49-F238E27FC236}">
                <a16:creationId xmlns:a16="http://schemas.microsoft.com/office/drawing/2014/main" id="{1516C29C-76C9-E203-CB5B-3FA846226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1CE597D-A3DC-AA1B-DF08-D7989C2B1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257DE-8113-42A7-97AC-DCFD13ABB377}" type="slidenum">
              <a:rPr lang="fr-FR" smtClean="0"/>
              <a:t>‹N°›</a:t>
            </a:fld>
            <a:endParaRPr lang="fr-FR"/>
          </a:p>
        </p:txBody>
      </p:sp>
    </p:spTree>
    <p:extLst>
      <p:ext uri="{BB962C8B-B14F-4D97-AF65-F5344CB8AC3E}">
        <p14:creationId xmlns:p14="http://schemas.microsoft.com/office/powerpoint/2010/main" val="381835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ctribot@cfa-sport.com" TargetMode="External"/><Relationship Id="rId5" Type="http://schemas.openxmlformats.org/officeDocument/2006/relationships/image" Target="../media/image49.png"/><Relationship Id="rId4" Type="http://schemas.openxmlformats.org/officeDocument/2006/relationships/customXml" Target="../ink/ink14.xml"/></Relationships>
</file>

<file path=ppt/slides/_rels/slide14.xml.rels><?xml version="1.0" encoding="UTF-8" standalone="yes"?>
<Relationships xmlns="http://schemas.openxmlformats.org/package/2006/relationships"><Relationship Id="rId8" Type="http://schemas.openxmlformats.org/officeDocument/2006/relationships/hyperlink" Target="https://www.agefiph.fr/articles/conseil-pratiques/alternance-et-handicap-mode-demploi" TargetMode="External"/><Relationship Id="rId3" Type="http://schemas.openxmlformats.org/officeDocument/2006/relationships/image" Target="../media/image10.png"/><Relationship Id="rId7" Type="http://schemas.openxmlformats.org/officeDocument/2006/relationships/hyperlink" Target="https://www.caf.fr/allocataires/aides-et-demarches/droits-et-prestations/logemen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actionlogement.fr/l-aide-mobili-jeune" TargetMode="External"/><Relationship Id="rId5" Type="http://schemas.openxmlformats.org/officeDocument/2006/relationships/hyperlink" Target="https://www.actionlogement.fr/financement-mobilite" TargetMode="External"/><Relationship Id="rId10" Type="http://schemas.openxmlformats.org/officeDocument/2006/relationships/hyperlink" Target="https://www.missionslocalesoccitanie.org/" TargetMode="External"/><Relationship Id="rId4" Type="http://schemas.openxmlformats.org/officeDocument/2006/relationships/hyperlink" Target="https://www.actionlogement.fr/la-garantie-visale#:~:text=Garantie%20Visale%20La%20garantie%20VISALE%20%28Visa%20pour%20le,votre%20propri%C3%A9taire%20en%20cas%20de%20d%C3%A9faillance%20de%20paiement." TargetMode="External"/><Relationship Id="rId9" Type="http://schemas.openxmlformats.org/officeDocument/2006/relationships/hyperlink" Target="https://wwwd.caf.fr/wps/portal/caffr/simulateurp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cbaudier@cfa-sport.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ctribot@cfa-sport.com" TargetMode="External"/><Relationship Id="rId5" Type="http://schemas.openxmlformats.org/officeDocument/2006/relationships/hyperlink" Target="mailto:handicap@cfa-sport.com" TargetMode="External"/><Relationship Id="rId4" Type="http://schemas.openxmlformats.org/officeDocument/2006/relationships/hyperlink" Target="mailto:cfa@cfa-sport.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customXml" Target="../ink/ink16.xml"/><Relationship Id="rId12"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55.png"/><Relationship Id="rId4" Type="http://schemas.openxmlformats.org/officeDocument/2006/relationships/image" Target="../media/image43.png"/><Relationship Id="rId9" Type="http://schemas.openxmlformats.org/officeDocument/2006/relationships/customXml" Target="../ink/ink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lemonde.fr/religions/video/2017/03/16/comprendre-la-laicite-en-france-en-trois-minutes_5095583_1653130.html" TargetMode="External"/><Relationship Id="rId5" Type="http://schemas.openxmlformats.org/officeDocument/2006/relationships/image" Target="../media/image49.png"/><Relationship Id="rId4" Type="http://schemas.openxmlformats.org/officeDocument/2006/relationships/customXml" Target="../ink/ink1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2.pn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image" Target="../media/image14.sv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3.png"/><Relationship Id="rId5" Type="http://schemas.openxmlformats.org/officeDocument/2006/relationships/diagramLayout" Target="../diagrams/layout1.xml"/><Relationship Id="rId15" Type="http://schemas.openxmlformats.org/officeDocument/2006/relationships/image" Target="../media/image16.svg"/><Relationship Id="rId10" Type="http://schemas.openxmlformats.org/officeDocument/2006/relationships/image" Target="../media/image12.svg"/><Relationship Id="rId4" Type="http://schemas.openxmlformats.org/officeDocument/2006/relationships/diagramData" Target="../diagrams/data1.xml"/><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18.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8.xml"/><Relationship Id="rId3" Type="http://schemas.openxmlformats.org/officeDocument/2006/relationships/image" Target="../media/image10.png"/><Relationship Id="rId7" Type="http://schemas.openxmlformats.org/officeDocument/2006/relationships/customXml" Target="../ink/ink5.xml"/><Relationship Id="rId12"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customXml" Target="../ink/ink7.xml"/><Relationship Id="rId5" Type="http://schemas.openxmlformats.org/officeDocument/2006/relationships/customXml" Target="../ink/ink4.xml"/><Relationship Id="rId15" Type="http://schemas.openxmlformats.org/officeDocument/2006/relationships/customXml" Target="../ink/ink9.xml"/><Relationship Id="rId10"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customXml" Target="../ink/ink6.xml"/><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0.png"/><Relationship Id="rId7" Type="http://schemas.openxmlformats.org/officeDocument/2006/relationships/customXml" Target="../ink/ink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customXml" Target="../ink/ink1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jp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customXml" Target="../ink/ink13.xml"/><Relationship Id="rId5" Type="http://schemas.openxmlformats.org/officeDocument/2006/relationships/image" Target="../media/image24.svg"/><Relationship Id="rId10" Type="http://schemas.openxmlformats.org/officeDocument/2006/relationships/image" Target="../media/image230.png"/><Relationship Id="rId4" Type="http://schemas.openxmlformats.org/officeDocument/2006/relationships/image" Target="../media/image23.png"/><Relationship Id="rId9" Type="http://schemas.openxmlformats.org/officeDocument/2006/relationships/customXml" Target="../ink/ink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10;&#10;Description générée automatiquement">
            <a:extLst>
              <a:ext uri="{FF2B5EF4-FFF2-40B4-BE49-F238E27FC236}">
                <a16:creationId xmlns:a16="http://schemas.microsoft.com/office/drawing/2014/main" id="{6E03BBB4-8F0C-AC90-2EF2-AA73471BE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51"/>
            <a:ext cx="12190992" cy="6857433"/>
          </a:xfrm>
          <a:prstGeom prst="rect">
            <a:avLst/>
          </a:prstGeom>
        </p:spPr>
      </p:pic>
      <p:sp>
        <p:nvSpPr>
          <p:cNvPr id="4" name="Espace réservé de la date 3">
            <a:extLst>
              <a:ext uri="{FF2B5EF4-FFF2-40B4-BE49-F238E27FC236}">
                <a16:creationId xmlns:a16="http://schemas.microsoft.com/office/drawing/2014/main" id="{A3BBFF10-ADFB-4400-7418-AD4AF5165118}"/>
              </a:ext>
            </a:extLst>
          </p:cNvPr>
          <p:cNvSpPr txBox="1">
            <a:spLocks/>
          </p:cNvSpPr>
          <p:nvPr/>
        </p:nvSpPr>
        <p:spPr>
          <a:xfrm>
            <a:off x="859972" y="6457166"/>
            <a:ext cx="966031"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08DD5B-8EB2-40CE-8352-ED9601E5185D}" type="datetime1">
              <a:rPr lang="fr-FR" smtClean="0"/>
              <a:pPr/>
              <a:t>20/11/2023</a:t>
            </a:fld>
            <a:endParaRPr lang="fr-FR"/>
          </a:p>
        </p:txBody>
      </p:sp>
      <p:sp>
        <p:nvSpPr>
          <p:cNvPr id="6" name="Titre 8">
            <a:extLst>
              <a:ext uri="{FF2B5EF4-FFF2-40B4-BE49-F238E27FC236}">
                <a16:creationId xmlns:a16="http://schemas.microsoft.com/office/drawing/2014/main" id="{108C2D4F-BB1D-1C3E-0C0A-A37C467F6889}"/>
              </a:ext>
            </a:extLst>
          </p:cNvPr>
          <p:cNvSpPr txBox="1">
            <a:spLocks/>
          </p:cNvSpPr>
          <p:nvPr/>
        </p:nvSpPr>
        <p:spPr>
          <a:xfrm>
            <a:off x="5758543" y="3429000"/>
            <a:ext cx="6143897" cy="17784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fr-FR" sz="3600" dirty="0">
                <a:solidFill>
                  <a:srgbClr val="E84A2D"/>
                </a:solidFill>
                <a:latin typeface="Comfortaa" pitchFamily="2" charset="0"/>
              </a:rPr>
              <a:t>L’essentiel de l’apprentissage</a:t>
            </a:r>
          </a:p>
          <a:p>
            <a:pPr algn="r">
              <a:lnSpc>
                <a:spcPct val="100000"/>
              </a:lnSpc>
            </a:pPr>
            <a:r>
              <a:rPr lang="fr-FR" sz="3600" dirty="0">
                <a:solidFill>
                  <a:srgbClr val="E84A2D"/>
                </a:solidFill>
                <a:latin typeface="Comfortaa" pitchFamily="2" charset="0"/>
              </a:rPr>
              <a:t>2023</a:t>
            </a:r>
            <a:endParaRPr lang="fr-FR" sz="1600" dirty="0">
              <a:solidFill>
                <a:srgbClr val="E84A2D"/>
              </a:solidFill>
              <a:latin typeface="Comfortaa" pitchFamily="2" charset="0"/>
            </a:endParaRPr>
          </a:p>
        </p:txBody>
      </p:sp>
      <p:pic>
        <p:nvPicPr>
          <p:cNvPr id="12" name="Image 11" descr="Une image contenant texte&#10;&#10;Description générée automatiquement">
            <a:extLst>
              <a:ext uri="{FF2B5EF4-FFF2-40B4-BE49-F238E27FC236}">
                <a16:creationId xmlns:a16="http://schemas.microsoft.com/office/drawing/2014/main" id="{3F6E3CC3-7DBA-7877-1331-A0B2263B3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720" y="6086915"/>
            <a:ext cx="1188720" cy="528618"/>
          </a:xfrm>
          <a:prstGeom prst="rect">
            <a:avLst/>
          </a:prstGeom>
        </p:spPr>
      </p:pic>
      <p:pic>
        <p:nvPicPr>
          <p:cNvPr id="3" name="Image 2">
            <a:extLst>
              <a:ext uri="{FF2B5EF4-FFF2-40B4-BE49-F238E27FC236}">
                <a16:creationId xmlns:a16="http://schemas.microsoft.com/office/drawing/2014/main" id="{2485ACBD-1752-9845-97D7-7558D8FF8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424" y="6023911"/>
            <a:ext cx="739919" cy="59162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BD05CD7-2C59-3015-DD7C-1D65CA6A2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7953" y="5935271"/>
            <a:ext cx="908975" cy="755046"/>
          </a:xfrm>
          <a:prstGeom prst="rect">
            <a:avLst/>
          </a:prstGeom>
        </p:spPr>
      </p:pic>
      <p:sp>
        <p:nvSpPr>
          <p:cNvPr id="7" name="Rectangle 6">
            <a:extLst>
              <a:ext uri="{FF2B5EF4-FFF2-40B4-BE49-F238E27FC236}">
                <a16:creationId xmlns:a16="http://schemas.microsoft.com/office/drawing/2014/main" id="{B644133E-E443-F91E-A5AF-3360C4EA8A59}"/>
              </a:ext>
            </a:extLst>
          </p:cNvPr>
          <p:cNvSpPr/>
          <p:nvPr/>
        </p:nvSpPr>
        <p:spPr>
          <a:xfrm>
            <a:off x="2335696" y="2067339"/>
            <a:ext cx="3760304" cy="5451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A713C54-2029-DB4B-8C86-282C79EFDCA1}"/>
              </a:ext>
            </a:extLst>
          </p:cNvPr>
          <p:cNvSpPr txBox="1"/>
          <p:nvPr/>
        </p:nvSpPr>
        <p:spPr>
          <a:xfrm>
            <a:off x="2188264" y="2037522"/>
            <a:ext cx="4154557" cy="830997"/>
          </a:xfrm>
          <a:prstGeom prst="rect">
            <a:avLst/>
          </a:prstGeom>
          <a:noFill/>
        </p:spPr>
        <p:txBody>
          <a:bodyPr wrap="square" rtlCol="0">
            <a:spAutoFit/>
          </a:bodyPr>
          <a:lstStyle/>
          <a:p>
            <a:r>
              <a:rPr lang="fr-FR" sz="4800" b="1" dirty="0">
                <a:solidFill>
                  <a:srgbClr val="12B6DB"/>
                </a:solidFill>
                <a:latin typeface="Comfortaa" pitchFamily="2" charset="0"/>
              </a:rPr>
              <a:t>Information</a:t>
            </a:r>
          </a:p>
        </p:txBody>
      </p:sp>
    </p:spTree>
    <p:extLst>
      <p:ext uri="{BB962C8B-B14F-4D97-AF65-F5344CB8AC3E}">
        <p14:creationId xmlns:p14="http://schemas.microsoft.com/office/powerpoint/2010/main" val="312099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B8495D3-5A6C-FF72-0810-834D228C1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3" name="Rectangle 2">
            <a:extLst>
              <a:ext uri="{FF2B5EF4-FFF2-40B4-BE49-F238E27FC236}">
                <a16:creationId xmlns:a16="http://schemas.microsoft.com/office/drawing/2014/main" id="{306A5954-C1CE-D706-AE77-685EB399AE48}"/>
              </a:ext>
            </a:extLst>
          </p:cNvPr>
          <p:cNvSpPr/>
          <p:nvPr/>
        </p:nvSpPr>
        <p:spPr>
          <a:xfrm>
            <a:off x="0" y="5497286"/>
            <a:ext cx="3031573" cy="136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0">
            <a:extLst>
              <a:ext uri="{FF2B5EF4-FFF2-40B4-BE49-F238E27FC236}">
                <a16:creationId xmlns:a16="http://schemas.microsoft.com/office/drawing/2014/main" id="{0356E00E-C675-BE82-F11B-ADD867406BD5}"/>
              </a:ext>
            </a:extLst>
          </p:cNvPr>
          <p:cNvSpPr txBox="1">
            <a:spLocks/>
          </p:cNvSpPr>
          <p:nvPr/>
        </p:nvSpPr>
        <p:spPr>
          <a:xfrm>
            <a:off x="1009274" y="1033288"/>
            <a:ext cx="5631012" cy="172691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latin typeface="+mj-lt"/>
            </a:endParaRPr>
          </a:p>
          <a:p>
            <a:pPr marL="0" indent="0">
              <a:lnSpc>
                <a:spcPct val="120000"/>
              </a:lnSpc>
              <a:spcBef>
                <a:spcPts val="0"/>
              </a:spcBef>
              <a:buFont typeface="Arial" panose="020B0604020202020204" pitchFamily="34" charset="0"/>
              <a:buNone/>
            </a:pPr>
            <a:r>
              <a:rPr lang="fr-FR" sz="4000" dirty="0">
                <a:latin typeface="Comfortaa" pitchFamily="2" charset="0"/>
              </a:rPr>
              <a:t>Selon vous,</a:t>
            </a:r>
          </a:p>
          <a:p>
            <a:pPr marL="0" indent="0">
              <a:lnSpc>
                <a:spcPct val="120000"/>
              </a:lnSpc>
              <a:spcBef>
                <a:spcPts val="0"/>
              </a:spcBef>
              <a:buFont typeface="Arial" panose="020B0604020202020204" pitchFamily="34" charset="0"/>
              <a:buNone/>
            </a:pPr>
            <a:r>
              <a:rPr lang="fr-FR" sz="4000" dirty="0">
                <a:latin typeface="Comfortaa" pitchFamily="2" charset="0"/>
              </a:rPr>
              <a:t>combien de jours dure la période d’essai ?</a:t>
            </a:r>
          </a:p>
          <a:p>
            <a:endParaRPr lang="fr-FR" dirty="0"/>
          </a:p>
        </p:txBody>
      </p:sp>
      <p:sp>
        <p:nvSpPr>
          <p:cNvPr id="7" name="Espace réservé du texte 11">
            <a:extLst>
              <a:ext uri="{FF2B5EF4-FFF2-40B4-BE49-F238E27FC236}">
                <a16:creationId xmlns:a16="http://schemas.microsoft.com/office/drawing/2014/main" id="{350DB5EF-6850-6738-85D6-F8D182CE5998}"/>
              </a:ext>
            </a:extLst>
          </p:cNvPr>
          <p:cNvSpPr txBox="1">
            <a:spLocks/>
          </p:cNvSpPr>
          <p:nvPr/>
        </p:nvSpPr>
        <p:spPr>
          <a:xfrm>
            <a:off x="999041" y="2844900"/>
            <a:ext cx="6490329" cy="1631403"/>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latin typeface="+mj-lt"/>
            </a:endParaRPr>
          </a:p>
          <a:p>
            <a:pPr marL="0" indent="0">
              <a:lnSpc>
                <a:spcPct val="120000"/>
              </a:lnSpc>
              <a:spcBef>
                <a:spcPts val="0"/>
              </a:spcBef>
              <a:buFont typeface="Arial" panose="020B0604020202020204" pitchFamily="34" charset="0"/>
              <a:buNone/>
            </a:pPr>
            <a:r>
              <a:rPr lang="fr-FR" sz="8600" dirty="0">
                <a:latin typeface="Comfortaa" pitchFamily="2" charset="0"/>
              </a:rPr>
              <a:t>Selon vous,</a:t>
            </a:r>
          </a:p>
          <a:p>
            <a:pPr marL="0" indent="0">
              <a:lnSpc>
                <a:spcPct val="120000"/>
              </a:lnSpc>
              <a:spcBef>
                <a:spcPts val="0"/>
              </a:spcBef>
              <a:buFont typeface="Arial" panose="020B0604020202020204" pitchFamily="34" charset="0"/>
              <a:buNone/>
            </a:pPr>
            <a:r>
              <a:rPr lang="fr-FR" sz="8600" dirty="0">
                <a:latin typeface="Comfortaa" pitchFamily="2" charset="0"/>
              </a:rPr>
              <a:t>quel est la durée max. de travail/jour et /semaine ?</a:t>
            </a:r>
          </a:p>
          <a:p>
            <a:pPr marL="0" indent="0">
              <a:buFont typeface="Arial" panose="020B0604020202020204" pitchFamily="34" charset="0"/>
              <a:buNone/>
            </a:pPr>
            <a:endParaRPr lang="fr-FR" dirty="0"/>
          </a:p>
        </p:txBody>
      </p:sp>
      <p:sp>
        <p:nvSpPr>
          <p:cNvPr id="8" name="Espace réservé du texte 12">
            <a:extLst>
              <a:ext uri="{FF2B5EF4-FFF2-40B4-BE49-F238E27FC236}">
                <a16:creationId xmlns:a16="http://schemas.microsoft.com/office/drawing/2014/main" id="{E5E16EDF-8E4E-3E16-0718-FE8E37280089}"/>
              </a:ext>
            </a:extLst>
          </p:cNvPr>
          <p:cNvSpPr txBox="1">
            <a:spLocks/>
          </p:cNvSpPr>
          <p:nvPr/>
        </p:nvSpPr>
        <p:spPr>
          <a:xfrm>
            <a:off x="1110998" y="4925860"/>
            <a:ext cx="6171545" cy="150428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fr-FR" sz="3000">
                <a:latin typeface="Comfortaa" pitchFamily="2" charset="0"/>
              </a:rPr>
              <a:t>Selon vous,</a:t>
            </a:r>
          </a:p>
          <a:p>
            <a:pPr marL="0" indent="0">
              <a:lnSpc>
                <a:spcPct val="120000"/>
              </a:lnSpc>
              <a:spcBef>
                <a:spcPts val="0"/>
              </a:spcBef>
              <a:buFont typeface="Arial" panose="020B0604020202020204" pitchFamily="34" charset="0"/>
              <a:buNone/>
            </a:pPr>
            <a:r>
              <a:rPr lang="fr-FR" sz="3000">
                <a:latin typeface="Comfortaa" pitchFamily="2" charset="0"/>
              </a:rPr>
              <a:t>combien de jours de congés payés avez-vous droit ?</a:t>
            </a:r>
          </a:p>
          <a:p>
            <a:pPr marL="0" indent="0">
              <a:buFont typeface="Arial" panose="020B0604020202020204" pitchFamily="34" charset="0"/>
              <a:buNone/>
            </a:pPr>
            <a:endParaRPr lang="fr-FR"/>
          </a:p>
        </p:txBody>
      </p:sp>
      <p:sp>
        <p:nvSpPr>
          <p:cNvPr id="11" name="Rectangle 10">
            <a:extLst>
              <a:ext uri="{FF2B5EF4-FFF2-40B4-BE49-F238E27FC236}">
                <a16:creationId xmlns:a16="http://schemas.microsoft.com/office/drawing/2014/main" id="{D2CED511-889C-D5E7-C25D-C9EFE25C9BE9}"/>
              </a:ext>
            </a:extLst>
          </p:cNvPr>
          <p:cNvSpPr/>
          <p:nvPr/>
        </p:nvSpPr>
        <p:spPr>
          <a:xfrm>
            <a:off x="1110998" y="247660"/>
            <a:ext cx="7088785" cy="842972"/>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494069E-77A1-10B0-9705-8D81CA050252}"/>
              </a:ext>
            </a:extLst>
          </p:cNvPr>
          <p:cNvSpPr txBox="1">
            <a:spLocks/>
          </p:cNvSpPr>
          <p:nvPr/>
        </p:nvSpPr>
        <p:spPr>
          <a:xfrm>
            <a:off x="1211010" y="427851"/>
            <a:ext cx="8191407" cy="562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latin typeface="Comfortaa" pitchFamily="2" charset="0"/>
              </a:rPr>
              <a:t>3 – Le cadre légal et les aides</a:t>
            </a:r>
            <a:br>
              <a:rPr lang="fr-FR" dirty="0"/>
            </a:br>
            <a:endParaRPr lang="fr-FR" dirty="0"/>
          </a:p>
        </p:txBody>
      </p:sp>
      <p:pic>
        <p:nvPicPr>
          <p:cNvPr id="13" name="Graphique 12" descr="Calendrier mensuel contour">
            <a:extLst>
              <a:ext uri="{FF2B5EF4-FFF2-40B4-BE49-F238E27FC236}">
                <a16:creationId xmlns:a16="http://schemas.microsoft.com/office/drawing/2014/main" id="{E529AA00-059A-13D1-8865-33270BC097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300" y="1560532"/>
            <a:ext cx="842974" cy="842974"/>
          </a:xfrm>
          <a:prstGeom prst="rect">
            <a:avLst/>
          </a:prstGeom>
        </p:spPr>
      </p:pic>
      <p:pic>
        <p:nvPicPr>
          <p:cNvPr id="16" name="Graphique 15" descr="Sablier 60% contour">
            <a:extLst>
              <a:ext uri="{FF2B5EF4-FFF2-40B4-BE49-F238E27FC236}">
                <a16:creationId xmlns:a16="http://schemas.microsoft.com/office/drawing/2014/main" id="{6CDA7DEF-EB2C-1E45-F846-CA10F8A45E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068" y="3181439"/>
            <a:ext cx="842974" cy="842974"/>
          </a:xfrm>
          <a:prstGeom prst="rect">
            <a:avLst/>
          </a:prstGeom>
        </p:spPr>
      </p:pic>
      <p:pic>
        <p:nvPicPr>
          <p:cNvPr id="18" name="Graphique 17" descr="Calendrier journalier contour">
            <a:extLst>
              <a:ext uri="{FF2B5EF4-FFF2-40B4-BE49-F238E27FC236}">
                <a16:creationId xmlns:a16="http://schemas.microsoft.com/office/drawing/2014/main" id="{AD22DD01-C41B-EFDA-B4A1-D4BE0F26C5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256" y="5338907"/>
            <a:ext cx="1033881" cy="842975"/>
          </a:xfrm>
          <a:prstGeom prst="rect">
            <a:avLst/>
          </a:prstGeom>
        </p:spPr>
      </p:pic>
      <p:grpSp>
        <p:nvGrpSpPr>
          <p:cNvPr id="17" name="Groupe 16">
            <a:extLst>
              <a:ext uri="{FF2B5EF4-FFF2-40B4-BE49-F238E27FC236}">
                <a16:creationId xmlns:a16="http://schemas.microsoft.com/office/drawing/2014/main" id="{1B4972D6-C190-89E2-DD88-61709CC0203D}"/>
              </a:ext>
            </a:extLst>
          </p:cNvPr>
          <p:cNvGrpSpPr/>
          <p:nvPr/>
        </p:nvGrpSpPr>
        <p:grpSpPr>
          <a:xfrm>
            <a:off x="6659050" y="1033288"/>
            <a:ext cx="4923350" cy="1317850"/>
            <a:chOff x="6659050" y="1033288"/>
            <a:chExt cx="4923350" cy="1317850"/>
          </a:xfrm>
        </p:grpSpPr>
        <p:sp>
          <p:nvSpPr>
            <p:cNvPr id="5" name="ZoneTexte 4">
              <a:extLst>
                <a:ext uri="{FF2B5EF4-FFF2-40B4-BE49-F238E27FC236}">
                  <a16:creationId xmlns:a16="http://schemas.microsoft.com/office/drawing/2014/main" id="{45424AE4-633B-2A62-0B86-C3D32E86AAA8}"/>
                </a:ext>
              </a:extLst>
            </p:cNvPr>
            <p:cNvSpPr txBox="1"/>
            <p:nvPr/>
          </p:nvSpPr>
          <p:spPr>
            <a:xfrm>
              <a:off x="6659050" y="1212365"/>
              <a:ext cx="4560277" cy="1138773"/>
            </a:xfrm>
            <a:prstGeom prst="rect">
              <a:avLst/>
            </a:prstGeom>
            <a:solidFill>
              <a:schemeClr val="accent6">
                <a:lumMod val="75000"/>
              </a:schemeClr>
            </a:solidFill>
          </p:spPr>
          <p:txBody>
            <a:bodyPr wrap="square">
              <a:spAutoFit/>
            </a:bodyPr>
            <a:lstStyle/>
            <a:p>
              <a:r>
                <a:rPr lang="fr-FR" sz="4000" dirty="0">
                  <a:solidFill>
                    <a:schemeClr val="bg1"/>
                  </a:solidFill>
                  <a:latin typeface="Comfortaa" pitchFamily="2" charset="0"/>
                </a:rPr>
                <a:t>45 jours</a:t>
              </a:r>
            </a:p>
            <a:p>
              <a:r>
                <a:rPr lang="fr-FR" sz="2800" dirty="0">
                  <a:solidFill>
                    <a:schemeClr val="bg1"/>
                  </a:solidFill>
                  <a:latin typeface="Comfortaa" pitchFamily="2" charset="0"/>
                </a:rPr>
                <a:t>de travail en entreprise</a:t>
              </a:r>
            </a:p>
          </p:txBody>
        </p:sp>
        <p:sp>
          <p:nvSpPr>
            <p:cNvPr id="4" name="Rectangle 3">
              <a:extLst>
                <a:ext uri="{FF2B5EF4-FFF2-40B4-BE49-F238E27FC236}">
                  <a16:creationId xmlns:a16="http://schemas.microsoft.com/office/drawing/2014/main" id="{CD74BFB1-4931-7582-E251-CCA678F7D7EA}"/>
                </a:ext>
              </a:extLst>
            </p:cNvPr>
            <p:cNvSpPr/>
            <p:nvPr/>
          </p:nvSpPr>
          <p:spPr>
            <a:xfrm>
              <a:off x="8991600" y="1033288"/>
              <a:ext cx="2590800" cy="80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D157C89C-260F-7ADE-FBB4-EFC255D5D449}"/>
              </a:ext>
            </a:extLst>
          </p:cNvPr>
          <p:cNvGrpSpPr/>
          <p:nvPr/>
        </p:nvGrpSpPr>
        <p:grpSpPr>
          <a:xfrm>
            <a:off x="6312019" y="3024893"/>
            <a:ext cx="5270381" cy="1514551"/>
            <a:chOff x="6312019" y="3024893"/>
            <a:chExt cx="5270381" cy="1514551"/>
          </a:xfrm>
        </p:grpSpPr>
        <p:sp>
          <p:nvSpPr>
            <p:cNvPr id="9" name="ZoneTexte 8">
              <a:extLst>
                <a:ext uri="{FF2B5EF4-FFF2-40B4-BE49-F238E27FC236}">
                  <a16:creationId xmlns:a16="http://schemas.microsoft.com/office/drawing/2014/main" id="{0F57278B-B68F-E4EF-8810-B0EA61A7F101}"/>
                </a:ext>
              </a:extLst>
            </p:cNvPr>
            <p:cNvSpPr txBox="1"/>
            <p:nvPr/>
          </p:nvSpPr>
          <p:spPr>
            <a:xfrm rot="21595699">
              <a:off x="6312019" y="3216005"/>
              <a:ext cx="5145274" cy="1323439"/>
            </a:xfrm>
            <a:prstGeom prst="rect">
              <a:avLst/>
            </a:prstGeom>
            <a:solidFill>
              <a:schemeClr val="accent6">
                <a:lumMod val="75000"/>
              </a:schemeClr>
            </a:solidFill>
          </p:spPr>
          <p:txBody>
            <a:bodyPr wrap="square">
              <a:spAutoFit/>
            </a:bodyPr>
            <a:lstStyle/>
            <a:p>
              <a:r>
                <a:rPr lang="fr-FR" sz="4000" dirty="0">
                  <a:solidFill>
                    <a:schemeClr val="bg1"/>
                  </a:solidFill>
                  <a:latin typeface="Comfortaa" pitchFamily="2" charset="0"/>
                </a:rPr>
                <a:t>10 h./jour max</a:t>
              </a:r>
              <a:endParaRPr lang="fr-FR" sz="2800" dirty="0">
                <a:solidFill>
                  <a:schemeClr val="bg1"/>
                </a:solidFill>
                <a:latin typeface="Comfortaa" pitchFamily="2" charset="0"/>
              </a:endParaRPr>
            </a:p>
            <a:p>
              <a:r>
                <a:rPr lang="fr-FR" sz="4000" dirty="0">
                  <a:solidFill>
                    <a:schemeClr val="bg1"/>
                  </a:solidFill>
                  <a:latin typeface="Comfortaa" pitchFamily="2" charset="0"/>
                </a:rPr>
                <a:t>48 h./semaine max</a:t>
              </a:r>
            </a:p>
          </p:txBody>
        </p:sp>
        <p:sp>
          <p:nvSpPr>
            <p:cNvPr id="14" name="Rectangle 13">
              <a:extLst>
                <a:ext uri="{FF2B5EF4-FFF2-40B4-BE49-F238E27FC236}">
                  <a16:creationId xmlns:a16="http://schemas.microsoft.com/office/drawing/2014/main" id="{EC30A91D-4EE4-CB11-688F-8AC2517E13FB}"/>
                </a:ext>
              </a:extLst>
            </p:cNvPr>
            <p:cNvSpPr/>
            <p:nvPr/>
          </p:nvSpPr>
          <p:spPr>
            <a:xfrm>
              <a:off x="10210721" y="3024893"/>
              <a:ext cx="1371679" cy="80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B8D550DC-C029-6641-701B-A6A14F9C1564}"/>
              </a:ext>
            </a:extLst>
          </p:cNvPr>
          <p:cNvGrpSpPr/>
          <p:nvPr/>
        </p:nvGrpSpPr>
        <p:grpSpPr>
          <a:xfrm>
            <a:off x="7379000" y="5016500"/>
            <a:ext cx="3212801" cy="1326372"/>
            <a:chOff x="7379000" y="5016500"/>
            <a:chExt cx="3212801" cy="1326372"/>
          </a:xfrm>
        </p:grpSpPr>
        <p:sp>
          <p:nvSpPr>
            <p:cNvPr id="12" name="ZoneTexte 11">
              <a:extLst>
                <a:ext uri="{FF2B5EF4-FFF2-40B4-BE49-F238E27FC236}">
                  <a16:creationId xmlns:a16="http://schemas.microsoft.com/office/drawing/2014/main" id="{3A18FAF6-9A57-E4CA-3826-CE7258C67821}"/>
                </a:ext>
              </a:extLst>
            </p:cNvPr>
            <p:cNvSpPr txBox="1"/>
            <p:nvPr/>
          </p:nvSpPr>
          <p:spPr>
            <a:xfrm rot="21587165">
              <a:off x="7379000" y="5204099"/>
              <a:ext cx="3152328" cy="1138773"/>
            </a:xfrm>
            <a:prstGeom prst="rect">
              <a:avLst/>
            </a:prstGeom>
            <a:solidFill>
              <a:schemeClr val="accent6">
                <a:lumMod val="75000"/>
              </a:schemeClr>
            </a:solidFill>
            <a:ln>
              <a:noFill/>
            </a:ln>
          </p:spPr>
          <p:txBody>
            <a:bodyPr wrap="square">
              <a:spAutoFit/>
            </a:bodyPr>
            <a:lstStyle/>
            <a:p>
              <a:r>
                <a:rPr lang="fr-FR" sz="4000" dirty="0">
                  <a:solidFill>
                    <a:schemeClr val="bg1"/>
                  </a:solidFill>
                  <a:latin typeface="Comfortaa" pitchFamily="2" charset="0"/>
                </a:rPr>
                <a:t>2,5 jours</a:t>
              </a:r>
            </a:p>
            <a:p>
              <a:r>
                <a:rPr lang="fr-FR" sz="2800" dirty="0">
                  <a:solidFill>
                    <a:schemeClr val="bg1"/>
                  </a:solidFill>
                  <a:latin typeface="Comfortaa" pitchFamily="2" charset="0"/>
                </a:rPr>
                <a:t>ouvrables/mois</a:t>
              </a:r>
            </a:p>
          </p:txBody>
        </p:sp>
        <p:sp>
          <p:nvSpPr>
            <p:cNvPr id="15" name="Rectangle 14">
              <a:extLst>
                <a:ext uri="{FF2B5EF4-FFF2-40B4-BE49-F238E27FC236}">
                  <a16:creationId xmlns:a16="http://schemas.microsoft.com/office/drawing/2014/main" id="{562BB8A7-BF50-FBCD-77EF-FE188B8B0C97}"/>
                </a:ext>
              </a:extLst>
            </p:cNvPr>
            <p:cNvSpPr/>
            <p:nvPr/>
          </p:nvSpPr>
          <p:spPr>
            <a:xfrm>
              <a:off x="9785603" y="5016500"/>
              <a:ext cx="806198" cy="80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155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B8495D3-5A6C-FF72-0810-834D228C1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28" name="Rectangle 27">
            <a:extLst>
              <a:ext uri="{FF2B5EF4-FFF2-40B4-BE49-F238E27FC236}">
                <a16:creationId xmlns:a16="http://schemas.microsoft.com/office/drawing/2014/main" id="{D51BFCBD-0714-7093-9576-744F907EFD0E}"/>
              </a:ext>
            </a:extLst>
          </p:cNvPr>
          <p:cNvSpPr/>
          <p:nvPr/>
        </p:nvSpPr>
        <p:spPr>
          <a:xfrm>
            <a:off x="6639791" y="3127664"/>
            <a:ext cx="5551705" cy="37291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06A5954-C1CE-D706-AE77-685EB399AE48}"/>
              </a:ext>
            </a:extLst>
          </p:cNvPr>
          <p:cNvSpPr/>
          <p:nvPr/>
        </p:nvSpPr>
        <p:spPr>
          <a:xfrm>
            <a:off x="0" y="5497286"/>
            <a:ext cx="3031573" cy="136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494069E-77A1-10B0-9705-8D81CA050252}"/>
              </a:ext>
            </a:extLst>
          </p:cNvPr>
          <p:cNvSpPr txBox="1">
            <a:spLocks/>
          </p:cNvSpPr>
          <p:nvPr/>
        </p:nvSpPr>
        <p:spPr>
          <a:xfrm>
            <a:off x="1211010" y="427851"/>
            <a:ext cx="8191407" cy="562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latin typeface="Comfortaa" pitchFamily="2" charset="0"/>
              </a:rPr>
              <a:t>3 – Le cadre légal et les aides</a:t>
            </a:r>
            <a:br>
              <a:rPr lang="fr-FR" dirty="0"/>
            </a:br>
            <a:endParaRPr lang="fr-FR" dirty="0"/>
          </a:p>
        </p:txBody>
      </p:sp>
      <p:sp>
        <p:nvSpPr>
          <p:cNvPr id="4" name="Rectangle 3">
            <a:extLst>
              <a:ext uri="{FF2B5EF4-FFF2-40B4-BE49-F238E27FC236}">
                <a16:creationId xmlns:a16="http://schemas.microsoft.com/office/drawing/2014/main" id="{CD74BFB1-4931-7582-E251-CCA678F7D7EA}"/>
              </a:ext>
            </a:extLst>
          </p:cNvPr>
          <p:cNvSpPr/>
          <p:nvPr/>
        </p:nvSpPr>
        <p:spPr>
          <a:xfrm>
            <a:off x="8991600" y="1033288"/>
            <a:ext cx="2590800" cy="80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562BB8A7-BF50-FBCD-77EF-FE188B8B0C97}"/>
              </a:ext>
            </a:extLst>
          </p:cNvPr>
          <p:cNvSpPr/>
          <p:nvPr/>
        </p:nvSpPr>
        <p:spPr>
          <a:xfrm>
            <a:off x="9785603" y="5016500"/>
            <a:ext cx="806198" cy="80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contenu 2">
            <a:extLst>
              <a:ext uri="{FF2B5EF4-FFF2-40B4-BE49-F238E27FC236}">
                <a16:creationId xmlns:a16="http://schemas.microsoft.com/office/drawing/2014/main" id="{C3618CE5-AF59-F729-71DB-589015AB5DD0}"/>
              </a:ext>
            </a:extLst>
          </p:cNvPr>
          <p:cNvSpPr txBox="1">
            <a:spLocks/>
          </p:cNvSpPr>
          <p:nvPr/>
        </p:nvSpPr>
        <p:spPr>
          <a:xfrm>
            <a:off x="283028" y="1116611"/>
            <a:ext cx="6000750" cy="5644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fr-FR" dirty="0">
                <a:solidFill>
                  <a:srgbClr val="1D3A8F"/>
                </a:solidFill>
                <a:latin typeface="Arial" panose="020B0604020202020204" pitchFamily="34" charset="0"/>
                <a:cs typeface="Arial" panose="020B0604020202020204" pitchFamily="34" charset="0"/>
              </a:rPr>
              <a:t>La grille des salaires</a:t>
            </a:r>
          </a:p>
          <a:p>
            <a:pPr marL="285750" indent="-285750" algn="l">
              <a:lnSpc>
                <a:spcPct val="100000"/>
              </a:lnSpc>
              <a:spcBef>
                <a:spcPts val="0"/>
              </a:spcBef>
              <a:buFont typeface="Arial" panose="020B0604020202020204" pitchFamily="34" charset="0"/>
              <a:buChar char="•"/>
            </a:pPr>
            <a:endParaRPr lang="fr-FR" sz="1800" dirty="0">
              <a:latin typeface="Comfortaa" pitchFamily="2" charset="0"/>
            </a:endParaRPr>
          </a:p>
          <a:p>
            <a:pPr marL="285750" indent="-285750" algn="l">
              <a:lnSpc>
                <a:spcPct val="100000"/>
              </a:lnSpc>
              <a:spcBef>
                <a:spcPts val="0"/>
              </a:spcBef>
              <a:buFont typeface="Arial" panose="020B0604020202020204" pitchFamily="34" charset="0"/>
              <a:buChar char="•"/>
            </a:pPr>
            <a:endParaRPr lang="fr-FR" sz="1800" dirty="0">
              <a:latin typeface="Comfortaa" pitchFamily="2" charset="0"/>
            </a:endParaRPr>
          </a:p>
          <a:p>
            <a:pPr marL="285750" indent="-285750" algn="l">
              <a:lnSpc>
                <a:spcPct val="100000"/>
              </a:lnSpc>
              <a:spcBef>
                <a:spcPts val="0"/>
              </a:spcBef>
              <a:buFont typeface="Arial" panose="020B0604020202020204" pitchFamily="34" charset="0"/>
              <a:buChar char="•"/>
            </a:pPr>
            <a:endParaRPr lang="fr-FR" sz="1800" dirty="0">
              <a:latin typeface="Comfortaa" pitchFamily="2" charset="0"/>
            </a:endParaRPr>
          </a:p>
          <a:p>
            <a:pPr algn="l">
              <a:lnSpc>
                <a:spcPct val="100000"/>
              </a:lnSpc>
              <a:spcBef>
                <a:spcPts val="0"/>
              </a:spcBef>
            </a:pPr>
            <a:endParaRPr lang="fr-FR" sz="1800" dirty="0">
              <a:latin typeface="Comfortaa" pitchFamily="2" charset="0"/>
            </a:endParaRPr>
          </a:p>
          <a:p>
            <a:pPr algn="l">
              <a:lnSpc>
                <a:spcPct val="100000"/>
              </a:lnSpc>
              <a:spcBef>
                <a:spcPts val="0"/>
              </a:spcBef>
            </a:pPr>
            <a:endParaRPr lang="fr-FR" sz="1800" dirty="0">
              <a:latin typeface="Comfortaa" pitchFamily="2" charset="0"/>
            </a:endParaRPr>
          </a:p>
          <a:p>
            <a:pPr algn="l">
              <a:lnSpc>
                <a:spcPct val="100000"/>
              </a:lnSpc>
              <a:spcBef>
                <a:spcPts val="0"/>
              </a:spcBef>
            </a:pPr>
            <a:endParaRPr lang="fr-FR" sz="1800" dirty="0">
              <a:latin typeface="Comfortaa" pitchFamily="2" charset="0"/>
            </a:endParaRPr>
          </a:p>
          <a:p>
            <a:pPr algn="l">
              <a:lnSpc>
                <a:spcPct val="100000"/>
              </a:lnSpc>
              <a:spcBef>
                <a:spcPts val="0"/>
              </a:spcBef>
            </a:pPr>
            <a:endParaRPr lang="fr-FR" sz="1800" dirty="0">
              <a:latin typeface="Comfortaa" pitchFamily="2" charset="0"/>
            </a:endParaRPr>
          </a:p>
        </p:txBody>
      </p:sp>
      <p:pic>
        <p:nvPicPr>
          <p:cNvPr id="22" name="Image 21" descr="Une image contenant texte, capture d’écran, Police, nombre&#10;&#10;Description générée automatiquement">
            <a:extLst>
              <a:ext uri="{FF2B5EF4-FFF2-40B4-BE49-F238E27FC236}">
                <a16:creationId xmlns:a16="http://schemas.microsoft.com/office/drawing/2014/main" id="{A9D8437E-127B-CE9A-CE24-010E6D734509}"/>
              </a:ext>
            </a:extLst>
          </p:cNvPr>
          <p:cNvPicPr>
            <a:picLocks noChangeAspect="1"/>
          </p:cNvPicPr>
          <p:nvPr/>
        </p:nvPicPr>
        <p:blipFill rotWithShape="1">
          <a:blip r:embed="rId4">
            <a:extLst>
              <a:ext uri="{28A0092B-C50C-407E-A947-70E740481C1C}">
                <a14:useLocalDpi xmlns:a14="http://schemas.microsoft.com/office/drawing/2010/main" val="0"/>
              </a:ext>
            </a:extLst>
          </a:blip>
          <a:srcRect t="10802" r="6404"/>
          <a:stretch/>
        </p:blipFill>
        <p:spPr>
          <a:xfrm>
            <a:off x="409876" y="1580140"/>
            <a:ext cx="5686124" cy="3342532"/>
          </a:xfrm>
          <a:prstGeom prst="rect">
            <a:avLst/>
          </a:prstGeom>
        </p:spPr>
      </p:pic>
      <p:sp>
        <p:nvSpPr>
          <p:cNvPr id="23" name="ZoneTexte 22">
            <a:extLst>
              <a:ext uri="{FF2B5EF4-FFF2-40B4-BE49-F238E27FC236}">
                <a16:creationId xmlns:a16="http://schemas.microsoft.com/office/drawing/2014/main" id="{05572FC4-C8A9-0AA6-F5BE-968455DA63A1}"/>
              </a:ext>
            </a:extLst>
          </p:cNvPr>
          <p:cNvSpPr txBox="1"/>
          <p:nvPr/>
        </p:nvSpPr>
        <p:spPr>
          <a:xfrm>
            <a:off x="122412" y="4874122"/>
            <a:ext cx="6318146" cy="1200329"/>
          </a:xfrm>
          <a:prstGeom prst="rect">
            <a:avLst/>
          </a:prstGeom>
          <a:noFill/>
        </p:spPr>
        <p:txBody>
          <a:bodyPr wrap="square">
            <a:spAutoFit/>
          </a:bodyPr>
          <a:lstStyle/>
          <a:p>
            <a:pPr marL="285750" indent="-285750" algn="l">
              <a:lnSpc>
                <a:spcPct val="100000"/>
              </a:lnSpc>
              <a:spcBef>
                <a:spcPts val="0"/>
              </a:spcBef>
              <a:buFont typeface="Arial" panose="020B0604020202020204" pitchFamily="34" charset="0"/>
              <a:buChar char="•"/>
            </a:pPr>
            <a:r>
              <a:rPr lang="fr-FR" sz="2400" dirty="0">
                <a:solidFill>
                  <a:srgbClr val="1D3A8F"/>
                </a:solidFill>
                <a:latin typeface="Arial" panose="020B0604020202020204" pitchFamily="34" charset="0"/>
                <a:cs typeface="Arial" panose="020B0604020202020204" pitchFamily="34" charset="0"/>
              </a:rPr>
              <a:t>Calculez le montant de l’aide et les coûts via le simulateur du Portail de l’alternance : www.alternance.emploi.gouv.fr</a:t>
            </a:r>
          </a:p>
        </p:txBody>
      </p:sp>
      <p:pic>
        <p:nvPicPr>
          <p:cNvPr id="24" name="Image 23" descr="Une image contenant texte, capture d’écran, Police, motif&#10;&#10;Description générée automatiquement">
            <a:extLst>
              <a:ext uri="{FF2B5EF4-FFF2-40B4-BE49-F238E27FC236}">
                <a16:creationId xmlns:a16="http://schemas.microsoft.com/office/drawing/2014/main" id="{C424640F-8D9C-5082-D679-892C49A2F2CA}"/>
              </a:ext>
            </a:extLst>
          </p:cNvPr>
          <p:cNvPicPr>
            <a:picLocks noChangeAspect="1"/>
          </p:cNvPicPr>
          <p:nvPr/>
        </p:nvPicPr>
        <p:blipFill rotWithShape="1">
          <a:blip r:embed="rId5">
            <a:extLst>
              <a:ext uri="{28A0092B-C50C-407E-A947-70E740481C1C}">
                <a14:useLocalDpi xmlns:a14="http://schemas.microsoft.com/office/drawing/2010/main" val="0"/>
              </a:ext>
            </a:extLst>
          </a:blip>
          <a:srcRect t="23629"/>
          <a:stretch/>
        </p:blipFill>
        <p:spPr>
          <a:xfrm>
            <a:off x="1653868" y="6023350"/>
            <a:ext cx="2744719" cy="833464"/>
          </a:xfrm>
          <a:prstGeom prst="rect">
            <a:avLst/>
          </a:prstGeom>
        </p:spPr>
      </p:pic>
      <p:sp>
        <p:nvSpPr>
          <p:cNvPr id="25" name="ZoneTexte 24">
            <a:extLst>
              <a:ext uri="{FF2B5EF4-FFF2-40B4-BE49-F238E27FC236}">
                <a16:creationId xmlns:a16="http://schemas.microsoft.com/office/drawing/2014/main" id="{4D4E9338-8BE0-4B43-1551-107C13855F15}"/>
              </a:ext>
            </a:extLst>
          </p:cNvPr>
          <p:cNvSpPr txBox="1"/>
          <p:nvPr/>
        </p:nvSpPr>
        <p:spPr>
          <a:xfrm>
            <a:off x="6440558" y="2454701"/>
            <a:ext cx="5643474" cy="2246769"/>
          </a:xfrm>
          <a:prstGeom prst="rect">
            <a:avLst/>
          </a:prstGeom>
          <a:noFill/>
        </p:spPr>
        <p:txBody>
          <a:bodyPr wrap="square">
            <a:spAutoFit/>
          </a:bodyPr>
          <a:lstStyle/>
          <a:p>
            <a:r>
              <a:rPr lang="fr-FR" sz="2000" b="1" u="sng" dirty="0">
                <a:solidFill>
                  <a:srgbClr val="1D3A8F"/>
                </a:solidFill>
                <a:latin typeface="Arial" panose="020B0604020202020204" pitchFamily="34" charset="0"/>
                <a:cs typeface="Arial" panose="020B0604020202020204" pitchFamily="34" charset="0"/>
              </a:rPr>
              <a:t>Important</a:t>
            </a:r>
            <a:r>
              <a:rPr lang="fr-FR" sz="2000" dirty="0">
                <a:solidFill>
                  <a:srgbClr val="1D3A8F"/>
                </a:solidFill>
                <a:latin typeface="Arial" panose="020B0604020202020204" pitchFamily="34" charset="0"/>
                <a:cs typeface="Arial" panose="020B0604020202020204" pitchFamily="34" charset="0"/>
              </a:rPr>
              <a:t> : </a:t>
            </a:r>
          </a:p>
          <a:p>
            <a:endParaRPr lang="fr-FR" sz="2000" dirty="0">
              <a:solidFill>
                <a:srgbClr val="1D3A8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2000" dirty="0">
                <a:solidFill>
                  <a:srgbClr val="1D3A8F"/>
                </a:solidFill>
                <a:latin typeface="Arial" panose="020B0604020202020204" pitchFamily="34" charset="0"/>
                <a:cs typeface="Arial" panose="020B0604020202020204" pitchFamily="34" charset="0"/>
              </a:rPr>
              <a:t>L’employeur est tenu de verser un </a:t>
            </a:r>
            <a:r>
              <a:rPr lang="fr-FR" sz="2000" b="1" dirty="0">
                <a:solidFill>
                  <a:srgbClr val="1D3A8F"/>
                </a:solidFill>
                <a:latin typeface="Arial" panose="020B0604020202020204" pitchFamily="34" charset="0"/>
                <a:cs typeface="Arial" panose="020B0604020202020204" pitchFamily="34" charset="0"/>
              </a:rPr>
              <a:t>salaire mensuel</a:t>
            </a:r>
            <a:r>
              <a:rPr lang="fr-FR" sz="2000" dirty="0">
                <a:solidFill>
                  <a:srgbClr val="1D3A8F"/>
                </a:solidFill>
                <a:latin typeface="Arial" panose="020B0604020202020204" pitchFamily="34" charset="0"/>
                <a:cs typeface="Arial" panose="020B0604020202020204" pitchFamily="34" charset="0"/>
              </a:rPr>
              <a:t> à l’apprenti </a:t>
            </a:r>
            <a:r>
              <a:rPr lang="fr-FR" sz="2000" b="1" dirty="0">
                <a:solidFill>
                  <a:srgbClr val="1D3A8F"/>
                </a:solidFill>
                <a:latin typeface="Arial" panose="020B0604020202020204" pitchFamily="34" charset="0"/>
                <a:cs typeface="Arial" panose="020B0604020202020204" pitchFamily="34" charset="0"/>
              </a:rPr>
              <a:t>dès la fin du 1</a:t>
            </a:r>
            <a:r>
              <a:rPr lang="fr-FR" sz="2000" b="1" baseline="30000" dirty="0">
                <a:solidFill>
                  <a:srgbClr val="1D3A8F"/>
                </a:solidFill>
                <a:latin typeface="Arial" panose="020B0604020202020204" pitchFamily="34" charset="0"/>
                <a:cs typeface="Arial" panose="020B0604020202020204" pitchFamily="34" charset="0"/>
              </a:rPr>
              <a:t>er</a:t>
            </a:r>
            <a:r>
              <a:rPr lang="fr-FR" sz="2000" b="1" dirty="0">
                <a:solidFill>
                  <a:srgbClr val="1D3A8F"/>
                </a:solidFill>
                <a:latin typeface="Arial" panose="020B0604020202020204" pitchFamily="34" charset="0"/>
                <a:cs typeface="Arial" panose="020B0604020202020204" pitchFamily="34" charset="0"/>
              </a:rPr>
              <a:t> mois de contrat et à chaque fin de mois du contrat</a:t>
            </a:r>
            <a:r>
              <a:rPr lang="fr-FR" sz="2000" dirty="0">
                <a:solidFill>
                  <a:srgbClr val="1D3A8F"/>
                </a:solidFill>
                <a:latin typeface="Arial" panose="020B0604020202020204" pitchFamily="34" charset="0"/>
                <a:cs typeface="Arial" panose="020B0604020202020204" pitchFamily="34" charset="0"/>
              </a:rPr>
              <a:t>.</a:t>
            </a:r>
          </a:p>
          <a:p>
            <a:endParaRPr lang="fr-FR" sz="2000" dirty="0">
              <a:solidFill>
                <a:srgbClr val="1D3A8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6E97E2F-9469-EF32-71B2-9427C3A9D0A1}"/>
              </a:ext>
            </a:extLst>
          </p:cNvPr>
          <p:cNvSpPr/>
          <p:nvPr/>
        </p:nvSpPr>
        <p:spPr>
          <a:xfrm>
            <a:off x="1110998" y="247660"/>
            <a:ext cx="6931566" cy="736255"/>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8">
            <a:extLst>
              <a:ext uri="{FF2B5EF4-FFF2-40B4-BE49-F238E27FC236}">
                <a16:creationId xmlns:a16="http://schemas.microsoft.com/office/drawing/2014/main" id="{48BD0AA4-1191-176A-511C-A36AAF4F15E6}"/>
              </a:ext>
            </a:extLst>
          </p:cNvPr>
          <p:cNvSpPr txBox="1">
            <a:spLocks/>
          </p:cNvSpPr>
          <p:nvPr/>
        </p:nvSpPr>
        <p:spPr>
          <a:xfrm>
            <a:off x="1208316" y="331746"/>
            <a:ext cx="6834248"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latin typeface="Comfortaa" pitchFamily="2" charset="0"/>
              </a:rPr>
              <a:t>Rémunération des apprentis</a:t>
            </a:r>
          </a:p>
        </p:txBody>
      </p:sp>
    </p:spTree>
    <p:extLst>
      <p:ext uri="{BB962C8B-B14F-4D97-AF65-F5344CB8AC3E}">
        <p14:creationId xmlns:p14="http://schemas.microsoft.com/office/powerpoint/2010/main" val="37234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530018-4E57-5710-E31C-5AEAF4B75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174"/>
            <a:ext cx="12190992" cy="6857433"/>
          </a:xfrm>
          <a:prstGeom prst="rect">
            <a:avLst/>
          </a:prstGeom>
        </p:spPr>
      </p:pic>
      <p:sp>
        <p:nvSpPr>
          <p:cNvPr id="4" name="Rectangle 3">
            <a:extLst>
              <a:ext uri="{FF2B5EF4-FFF2-40B4-BE49-F238E27FC236}">
                <a16:creationId xmlns:a16="http://schemas.microsoft.com/office/drawing/2014/main" id="{796206A5-42A8-4C1B-0A93-8EB9B804B34C}"/>
              </a:ext>
            </a:extLst>
          </p:cNvPr>
          <p:cNvSpPr/>
          <p:nvPr/>
        </p:nvSpPr>
        <p:spPr>
          <a:xfrm>
            <a:off x="1110998" y="247660"/>
            <a:ext cx="5474859" cy="736255"/>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EF776166-6620-76DE-F3CB-1D2975140A63}"/>
              </a:ext>
            </a:extLst>
          </p:cNvPr>
          <p:cNvSpPr txBox="1">
            <a:spLocks/>
          </p:cNvSpPr>
          <p:nvPr/>
        </p:nvSpPr>
        <p:spPr>
          <a:xfrm>
            <a:off x="1208316" y="331746"/>
            <a:ext cx="5377541"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Devoirs des apprentis</a:t>
            </a:r>
          </a:p>
        </p:txBody>
      </p:sp>
      <p:sp>
        <p:nvSpPr>
          <p:cNvPr id="6" name="Rectangle 5">
            <a:extLst>
              <a:ext uri="{FF2B5EF4-FFF2-40B4-BE49-F238E27FC236}">
                <a16:creationId xmlns:a16="http://schemas.microsoft.com/office/drawing/2014/main" id="{47B84A33-721A-B253-F79D-2D1F4C1634AA}"/>
              </a:ext>
            </a:extLst>
          </p:cNvPr>
          <p:cNvSpPr/>
          <p:nvPr/>
        </p:nvSpPr>
        <p:spPr>
          <a:xfrm>
            <a:off x="0" y="5170714"/>
            <a:ext cx="2960914" cy="1687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9">
            <a:extLst>
              <a:ext uri="{FF2B5EF4-FFF2-40B4-BE49-F238E27FC236}">
                <a16:creationId xmlns:a16="http://schemas.microsoft.com/office/drawing/2014/main" id="{50A6D8AD-6F31-6B58-E2E9-96A6A2C5F26E}"/>
              </a:ext>
            </a:extLst>
          </p:cNvPr>
          <p:cNvSpPr txBox="1">
            <a:spLocks/>
          </p:cNvSpPr>
          <p:nvPr/>
        </p:nvSpPr>
        <p:spPr>
          <a:xfrm>
            <a:off x="997458" y="1236749"/>
            <a:ext cx="10955055" cy="54942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ü"/>
            </a:pPr>
            <a:r>
              <a:rPr lang="fr-FR">
                <a:latin typeface="Comfortaa" pitchFamily="2" charset="0"/>
              </a:rPr>
              <a:t> Respecter les horaires de travail (en entreprise et en formation)</a:t>
            </a:r>
          </a:p>
          <a:p>
            <a:pPr marL="0" indent="0">
              <a:lnSpc>
                <a:spcPct val="100000"/>
              </a:lnSpc>
              <a:spcBef>
                <a:spcPts val="600"/>
              </a:spcBef>
              <a:buFont typeface="Wingdings" panose="05000000000000000000" pitchFamily="2" charset="2"/>
              <a:buChar char="ü"/>
            </a:pPr>
            <a:r>
              <a:rPr lang="fr-FR">
                <a:latin typeface="Comfortaa" pitchFamily="2" charset="0"/>
              </a:rPr>
              <a:t> Justifier de toute absence en formation ou en entreprise par un arrêt de travail (arrêt maladie, accident du travail)</a:t>
            </a:r>
          </a:p>
          <a:p>
            <a:pPr marL="0" indent="0">
              <a:lnSpc>
                <a:spcPct val="100000"/>
              </a:lnSpc>
              <a:spcBef>
                <a:spcPts val="600"/>
              </a:spcBef>
              <a:buFont typeface="Wingdings" panose="05000000000000000000" pitchFamily="2" charset="2"/>
              <a:buChar char="ü"/>
            </a:pPr>
            <a:r>
              <a:rPr lang="fr-FR">
                <a:latin typeface="Comfortaa" pitchFamily="2" charset="0"/>
              </a:rPr>
              <a:t> Respecter les règles de fonctionnement de l’entreprise et effectuer les travaux confiés par l’employeur et correspondants au métier préparé</a:t>
            </a:r>
          </a:p>
          <a:p>
            <a:pPr marL="0" indent="0">
              <a:lnSpc>
                <a:spcPct val="100000"/>
              </a:lnSpc>
              <a:spcBef>
                <a:spcPts val="600"/>
              </a:spcBef>
              <a:buFont typeface="Wingdings" panose="05000000000000000000" pitchFamily="2" charset="2"/>
              <a:buChar char="ü"/>
            </a:pPr>
            <a:r>
              <a:rPr lang="fr-FR">
                <a:latin typeface="Comfortaa" pitchFamily="2" charset="0"/>
              </a:rPr>
              <a:t> Suivre régulièrement la formation et respecter le règlement intérieur du CFA et de l’organisme de formation</a:t>
            </a:r>
          </a:p>
          <a:p>
            <a:pPr marL="0" indent="0">
              <a:lnSpc>
                <a:spcPct val="100000"/>
              </a:lnSpc>
              <a:spcBef>
                <a:spcPts val="600"/>
              </a:spcBef>
              <a:buFont typeface="Wingdings" panose="05000000000000000000" pitchFamily="2" charset="2"/>
              <a:buChar char="ü"/>
            </a:pPr>
            <a:r>
              <a:rPr lang="fr-FR">
                <a:latin typeface="Comfortaa" pitchFamily="2" charset="0"/>
              </a:rPr>
              <a:t> Se présenter aux examens</a:t>
            </a:r>
          </a:p>
        </p:txBody>
      </p:sp>
      <p:sp>
        <p:nvSpPr>
          <p:cNvPr id="7" name="Ellipse 6">
            <a:extLst>
              <a:ext uri="{FF2B5EF4-FFF2-40B4-BE49-F238E27FC236}">
                <a16:creationId xmlns:a16="http://schemas.microsoft.com/office/drawing/2014/main" id="{D9ECB953-F55E-C263-5F1D-43C870568E90}"/>
              </a:ext>
            </a:extLst>
          </p:cNvPr>
          <p:cNvSpPr/>
          <p:nvPr/>
        </p:nvSpPr>
        <p:spPr>
          <a:xfrm>
            <a:off x="122292" y="6016283"/>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FC6CB6B-955F-C4AE-34B8-E4EFCF4E1C77}"/>
              </a:ext>
            </a:extLst>
          </p:cNvPr>
          <p:cNvSpPr/>
          <p:nvPr/>
        </p:nvSpPr>
        <p:spPr>
          <a:xfrm>
            <a:off x="239486" y="5373041"/>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95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530018-4E57-5710-E31C-5AEAF4B75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174"/>
            <a:ext cx="12190992" cy="6857433"/>
          </a:xfrm>
          <a:prstGeom prst="rect">
            <a:avLst/>
          </a:prstGeom>
        </p:spPr>
      </p:pic>
      <p:sp>
        <p:nvSpPr>
          <p:cNvPr id="15" name="Rectangle 14">
            <a:extLst>
              <a:ext uri="{FF2B5EF4-FFF2-40B4-BE49-F238E27FC236}">
                <a16:creationId xmlns:a16="http://schemas.microsoft.com/office/drawing/2014/main" id="{5DF8C5A4-D8C4-FBCB-A6D0-1EAEC63CF5D4}"/>
              </a:ext>
            </a:extLst>
          </p:cNvPr>
          <p:cNvSpPr/>
          <p:nvPr/>
        </p:nvSpPr>
        <p:spPr>
          <a:xfrm>
            <a:off x="7309534" y="5057932"/>
            <a:ext cx="4870983" cy="1794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96206A5-42A8-4C1B-0A93-8EB9B804B34C}"/>
              </a:ext>
            </a:extLst>
          </p:cNvPr>
          <p:cNvSpPr/>
          <p:nvPr/>
        </p:nvSpPr>
        <p:spPr>
          <a:xfrm>
            <a:off x="806198" y="247660"/>
            <a:ext cx="8307322" cy="746868"/>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EF776166-6620-76DE-F3CB-1D2975140A63}"/>
              </a:ext>
            </a:extLst>
          </p:cNvPr>
          <p:cNvSpPr txBox="1">
            <a:spLocks/>
          </p:cNvSpPr>
          <p:nvPr/>
        </p:nvSpPr>
        <p:spPr>
          <a:xfrm>
            <a:off x="903516" y="331746"/>
            <a:ext cx="8307322"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La médiation, en cas de problème</a:t>
            </a:r>
          </a:p>
        </p:txBody>
      </p:sp>
      <p:sp>
        <p:nvSpPr>
          <p:cNvPr id="3" name="Espace réservé du contenu 9">
            <a:extLst>
              <a:ext uri="{FF2B5EF4-FFF2-40B4-BE49-F238E27FC236}">
                <a16:creationId xmlns:a16="http://schemas.microsoft.com/office/drawing/2014/main" id="{50A6D8AD-6F31-6B58-E2E9-96A6A2C5F26E}"/>
              </a:ext>
            </a:extLst>
          </p:cNvPr>
          <p:cNvSpPr txBox="1">
            <a:spLocks/>
          </p:cNvSpPr>
          <p:nvPr/>
        </p:nvSpPr>
        <p:spPr>
          <a:xfrm>
            <a:off x="1165098" y="1243412"/>
            <a:ext cx="10841517" cy="5216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a:latin typeface="Comfortaa" pitchFamily="2" charset="0"/>
            </a:endParaRPr>
          </a:p>
        </p:txBody>
      </p:sp>
      <p:sp>
        <p:nvSpPr>
          <p:cNvPr id="7" name="Ellipse 6">
            <a:extLst>
              <a:ext uri="{FF2B5EF4-FFF2-40B4-BE49-F238E27FC236}">
                <a16:creationId xmlns:a16="http://schemas.microsoft.com/office/drawing/2014/main" id="{D9ECB953-F55E-C263-5F1D-43C870568E90}"/>
              </a:ext>
            </a:extLst>
          </p:cNvPr>
          <p:cNvSpPr/>
          <p:nvPr/>
        </p:nvSpPr>
        <p:spPr>
          <a:xfrm>
            <a:off x="122292" y="6016283"/>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FC6CB6B-955F-C4AE-34B8-E4EFCF4E1C77}"/>
              </a:ext>
            </a:extLst>
          </p:cNvPr>
          <p:cNvSpPr/>
          <p:nvPr/>
        </p:nvSpPr>
        <p:spPr>
          <a:xfrm>
            <a:off x="239486" y="5373041"/>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2">
            <a:extLst>
              <a:ext uri="{FF2B5EF4-FFF2-40B4-BE49-F238E27FC236}">
                <a16:creationId xmlns:a16="http://schemas.microsoft.com/office/drawing/2014/main" id="{E95172DF-C253-F10F-3C77-F45197015792}"/>
              </a:ext>
            </a:extLst>
          </p:cNvPr>
          <p:cNvSpPr>
            <a:spLocks noChangeArrowheads="1"/>
          </p:cNvSpPr>
          <p:nvPr/>
        </p:nvSpPr>
        <p:spPr bwMode="auto">
          <a:xfrm>
            <a:off x="719112" y="1541995"/>
            <a:ext cx="11043716"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sz="2800" dirty="0">
                <a:latin typeface="Comfortaa" pitchFamily="2" charset="0"/>
              </a:rPr>
              <a:t>Si la relation avec votre employeur devient problématique, prévenez </a:t>
            </a:r>
            <a:r>
              <a:rPr lang="fr-FR" sz="2800" b="1" dirty="0">
                <a:solidFill>
                  <a:srgbClr val="12B6DB"/>
                </a:solidFill>
                <a:latin typeface="Comfortaa" pitchFamily="2" charset="0"/>
              </a:rPr>
              <a:t>au plus vite votre organisme de formation et le CFA</a:t>
            </a:r>
            <a:r>
              <a:rPr lang="fr-FR" sz="2800" dirty="0">
                <a:solidFill>
                  <a:srgbClr val="12B6DB"/>
                </a:solidFill>
                <a:latin typeface="Comfortaa"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Comfortaa" pitchFamily="2"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Comfortaa" pitchFamily="2" charset="0"/>
                <a:ea typeface="Times New Roman" panose="02020603050405020304" pitchFamily="18" charset="0"/>
                <a:cs typeface="Calibri" panose="020F0502020204030204" pitchFamily="34" charset="0"/>
              </a:rPr>
              <a:t>Contact de </a:t>
            </a:r>
            <a:r>
              <a:rPr kumimoji="0" lang="fr-FR" altLang="fr-FR" sz="2800" b="1" i="0" u="none" strike="noStrike" cap="none" normalizeH="0" baseline="0" dirty="0">
                <a:ln>
                  <a:noFill/>
                </a:ln>
                <a:solidFill>
                  <a:srgbClr val="12B6DB"/>
                </a:solidFill>
                <a:effectLst/>
                <a:latin typeface="Comfortaa" pitchFamily="2" charset="0"/>
                <a:ea typeface="Times New Roman" panose="02020603050405020304" pitchFamily="18" charset="0"/>
                <a:cs typeface="Calibri" panose="020F0502020204030204" pitchFamily="34" charset="0"/>
              </a:rPr>
              <a:t>la médiatrice </a:t>
            </a:r>
            <a:r>
              <a:rPr kumimoji="0" lang="fr-FR" altLang="fr-FR" sz="2800" b="0" i="0" u="none" strike="noStrike" cap="none" normalizeH="0" baseline="0" dirty="0">
                <a:ln>
                  <a:noFill/>
                </a:ln>
                <a:solidFill>
                  <a:schemeClr val="tx1"/>
                </a:solidFill>
                <a:effectLst/>
                <a:latin typeface="Comfortaa" pitchFamily="2" charset="0"/>
                <a:ea typeface="Times New Roman" panose="02020603050405020304" pitchFamily="18" charset="0"/>
                <a:cs typeface="Calibri" panose="020F0502020204030204" pitchFamily="34" charset="0"/>
              </a:rPr>
              <a:t>du CFA : </a:t>
            </a:r>
            <a:endParaRPr kumimoji="0" lang="fr-FR" altLang="fr-FR" sz="2800" b="0" i="0" u="none" strike="noStrike" cap="none" normalizeH="0" baseline="0" dirty="0">
              <a:ln>
                <a:noFill/>
              </a:ln>
              <a:solidFill>
                <a:srgbClr val="111111"/>
              </a:solidFill>
              <a:effectLst/>
              <a:latin typeface="Comfortaa" pitchFamily="2" charset="0"/>
              <a:ea typeface="Times New Roman" panose="02020603050405020304" pitchFamily="18"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C937C679-2F4B-1D51-98CB-C388EE691E40}"/>
                  </a:ext>
                </a:extLst>
              </p14:cNvPr>
              <p14:cNvContentPartPr/>
              <p14:nvPr/>
            </p14:nvContentPartPr>
            <p14:xfrm>
              <a:off x="13213200" y="579000"/>
              <a:ext cx="360" cy="360"/>
            </p14:xfrm>
          </p:contentPart>
        </mc:Choice>
        <mc:Fallback xmlns="">
          <p:pic>
            <p:nvPicPr>
              <p:cNvPr id="18" name="Encre 17">
                <a:extLst>
                  <a:ext uri="{FF2B5EF4-FFF2-40B4-BE49-F238E27FC236}">
                    <a16:creationId xmlns:a16="http://schemas.microsoft.com/office/drawing/2014/main" id="{C937C679-2F4B-1D51-98CB-C388EE691E40}"/>
                  </a:ext>
                </a:extLst>
              </p:cNvPr>
              <p:cNvPicPr/>
              <p:nvPr/>
            </p:nvPicPr>
            <p:blipFill>
              <a:blip r:embed="rId5"/>
              <a:stretch>
                <a:fillRect/>
              </a:stretch>
            </p:blipFill>
            <p:spPr>
              <a:xfrm>
                <a:off x="13195200" y="543000"/>
                <a:ext cx="36000" cy="72000"/>
              </a:xfrm>
              <a:prstGeom prst="rect">
                <a:avLst/>
              </a:prstGeom>
            </p:spPr>
          </p:pic>
        </mc:Fallback>
      </mc:AlternateContent>
      <p:sp>
        <p:nvSpPr>
          <p:cNvPr id="22" name="Rectangle 21">
            <a:extLst>
              <a:ext uri="{FF2B5EF4-FFF2-40B4-BE49-F238E27FC236}">
                <a16:creationId xmlns:a16="http://schemas.microsoft.com/office/drawing/2014/main" id="{F99A6B78-2319-102D-60ED-17F8C52DBA5D}"/>
              </a:ext>
            </a:extLst>
          </p:cNvPr>
          <p:cNvSpPr/>
          <p:nvPr/>
        </p:nvSpPr>
        <p:spPr>
          <a:xfrm>
            <a:off x="11188699" y="3136515"/>
            <a:ext cx="987631" cy="207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6BA117F7-9626-1ABB-112C-5E33098DDA6E}"/>
              </a:ext>
            </a:extLst>
          </p:cNvPr>
          <p:cNvSpPr/>
          <p:nvPr/>
        </p:nvSpPr>
        <p:spPr>
          <a:xfrm>
            <a:off x="10659197" y="6031856"/>
            <a:ext cx="707397" cy="707397"/>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FB1EA36C-8752-BFA8-5621-CD5E4F100C13}"/>
              </a:ext>
            </a:extLst>
          </p:cNvPr>
          <p:cNvSpPr/>
          <p:nvPr/>
        </p:nvSpPr>
        <p:spPr>
          <a:xfrm>
            <a:off x="11970251" y="3568565"/>
            <a:ext cx="104228" cy="1886091"/>
          </a:xfrm>
          <a:prstGeom prst="rect">
            <a:avLst/>
          </a:prstGeom>
          <a:solidFill>
            <a:srgbClr val="1D3A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1282DC7D-6433-6359-456D-D8234F34A6EB}"/>
              </a:ext>
            </a:extLst>
          </p:cNvPr>
          <p:cNvSpPr/>
          <p:nvPr/>
        </p:nvSpPr>
        <p:spPr>
          <a:xfrm>
            <a:off x="11746248" y="4638395"/>
            <a:ext cx="104228" cy="2243609"/>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2555D4F6-29E6-0CE8-8C95-9DBD9DC6D5CE}"/>
              </a:ext>
            </a:extLst>
          </p:cNvPr>
          <p:cNvSpPr/>
          <p:nvPr/>
        </p:nvSpPr>
        <p:spPr>
          <a:xfrm>
            <a:off x="11899318" y="3820254"/>
            <a:ext cx="175296" cy="3046878"/>
          </a:xfrm>
          <a:prstGeom prst="rect">
            <a:avLst/>
          </a:prstGeom>
          <a:solidFill>
            <a:srgbClr val="12B6DB">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3">
            <a:extLst>
              <a:ext uri="{FF2B5EF4-FFF2-40B4-BE49-F238E27FC236}">
                <a16:creationId xmlns:a16="http://schemas.microsoft.com/office/drawing/2014/main" id="{48B9BE06-3FF0-4BB7-F001-60D16D2D5FFA}"/>
              </a:ext>
            </a:extLst>
          </p:cNvPr>
          <p:cNvSpPr>
            <a:spLocks noChangeArrowheads="1"/>
          </p:cNvSpPr>
          <p:nvPr/>
        </p:nvSpPr>
        <p:spPr bwMode="auto">
          <a:xfrm>
            <a:off x="6526768" y="2963868"/>
            <a:ext cx="5472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a:ln>
                  <a:noFill/>
                </a:ln>
                <a:solidFill>
                  <a:schemeClr val="tx1"/>
                </a:solidFill>
                <a:effectLst/>
                <a:latin typeface="Comfortaa" pitchFamily="2" charset="0"/>
                <a:ea typeface="Times New Roman" panose="02020603050405020304" pitchFamily="18" charset="0"/>
                <a:cs typeface="Calibri" panose="020F0502020204030204" pitchFamily="34" charset="0"/>
              </a:rPr>
              <a:t> </a:t>
            </a:r>
            <a:r>
              <a:rPr kumimoji="0" lang="fr-FR" altLang="fr-FR" sz="2800" b="1" i="0" u="none" strike="noStrike" cap="none" normalizeH="0" baseline="0">
                <a:ln>
                  <a:noFill/>
                </a:ln>
                <a:solidFill>
                  <a:schemeClr val="tx1"/>
                </a:solidFill>
                <a:effectLst/>
                <a:latin typeface="Comfortaa" pitchFamily="2" charset="0"/>
                <a:ea typeface="Times New Roman" panose="02020603050405020304" pitchFamily="18" charset="0"/>
                <a:cs typeface="Calibri" panose="020F0502020204030204" pitchFamily="34" charset="0"/>
                <a:hlinkClick r:id="rId6"/>
              </a:rPr>
              <a:t>ctribot@cfa-sport.com</a:t>
            </a:r>
            <a:endParaRPr kumimoji="0" lang="fr-FR" altLang="fr-FR" sz="2800" b="0" i="0" u="none" strike="noStrike" cap="none" normalizeH="0" baseline="0">
              <a:ln>
                <a:noFill/>
              </a:ln>
              <a:solidFill>
                <a:schemeClr val="tx1"/>
              </a:solidFill>
              <a:effectLst/>
              <a:latin typeface="Comfortaa" pitchFamily="2" charset="0"/>
            </a:endParaRPr>
          </a:p>
        </p:txBody>
      </p:sp>
      <p:sp>
        <p:nvSpPr>
          <p:cNvPr id="14" name="ZoneTexte 13">
            <a:extLst>
              <a:ext uri="{FF2B5EF4-FFF2-40B4-BE49-F238E27FC236}">
                <a16:creationId xmlns:a16="http://schemas.microsoft.com/office/drawing/2014/main" id="{2697234C-B1BE-E44E-206F-2382656907E0}"/>
              </a:ext>
            </a:extLst>
          </p:cNvPr>
          <p:cNvSpPr txBox="1"/>
          <p:nvPr/>
        </p:nvSpPr>
        <p:spPr>
          <a:xfrm>
            <a:off x="8005301" y="3431701"/>
            <a:ext cx="2806442" cy="523220"/>
          </a:xfrm>
          <a:prstGeom prst="rect">
            <a:avLst/>
          </a:prstGeom>
          <a:noFill/>
        </p:spPr>
        <p:txBody>
          <a:bodyPr wrap="square">
            <a:spAutoFit/>
          </a:bodyPr>
          <a:lstStyle/>
          <a:p>
            <a:r>
              <a:rPr kumimoji="0" lang="fr-FR" altLang="fr-FR" sz="2800" b="1" i="0" u="none" strike="noStrike" cap="none" normalizeH="0" baseline="0">
                <a:ln>
                  <a:noFill/>
                </a:ln>
                <a:solidFill>
                  <a:srgbClr val="00B0F0"/>
                </a:solidFill>
                <a:effectLst/>
                <a:latin typeface="Comfortaa" pitchFamily="2" charset="0"/>
                <a:ea typeface="Times New Roman" panose="02020603050405020304" pitchFamily="18" charset="0"/>
                <a:cs typeface="Calibri" panose="020F0502020204030204" pitchFamily="34" charset="0"/>
              </a:rPr>
              <a:t>06.46.42.23.05</a:t>
            </a:r>
            <a:endParaRPr lang="fr-FR" sz="2800">
              <a:solidFill>
                <a:srgbClr val="00B0F0"/>
              </a:solidFill>
            </a:endParaRPr>
          </a:p>
        </p:txBody>
      </p:sp>
      <p:sp>
        <p:nvSpPr>
          <p:cNvPr id="19" name="Espace réservé du texte 11">
            <a:extLst>
              <a:ext uri="{FF2B5EF4-FFF2-40B4-BE49-F238E27FC236}">
                <a16:creationId xmlns:a16="http://schemas.microsoft.com/office/drawing/2014/main" id="{48EE452A-2F2B-0377-F47C-686195A2F178}"/>
              </a:ext>
            </a:extLst>
          </p:cNvPr>
          <p:cNvSpPr txBox="1">
            <a:spLocks/>
          </p:cNvSpPr>
          <p:nvPr/>
        </p:nvSpPr>
        <p:spPr>
          <a:xfrm>
            <a:off x="1804040" y="3649076"/>
            <a:ext cx="8756587" cy="1631403"/>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atin typeface="+mj-lt"/>
            </a:endParaRPr>
          </a:p>
          <a:p>
            <a:pPr marL="0" indent="0">
              <a:lnSpc>
                <a:spcPct val="120000"/>
              </a:lnSpc>
              <a:spcBef>
                <a:spcPts val="0"/>
              </a:spcBef>
              <a:buFont typeface="Arial" panose="020B0604020202020204" pitchFamily="34" charset="0"/>
              <a:buNone/>
            </a:pPr>
            <a:r>
              <a:rPr lang="fr-FR" sz="7400">
                <a:latin typeface="Comfortaa" pitchFamily="2" charset="0"/>
              </a:rPr>
              <a:t>Selon vous,</a:t>
            </a:r>
          </a:p>
          <a:p>
            <a:pPr marL="0" indent="0">
              <a:lnSpc>
                <a:spcPct val="120000"/>
              </a:lnSpc>
              <a:spcBef>
                <a:spcPts val="0"/>
              </a:spcBef>
              <a:buFont typeface="Arial" panose="020B0604020202020204" pitchFamily="34" charset="0"/>
              <a:buNone/>
            </a:pPr>
            <a:r>
              <a:rPr lang="fr-FR" sz="7400">
                <a:latin typeface="Comfortaa" pitchFamily="2" charset="0"/>
              </a:rPr>
              <a:t>Quelle situation, entre vous et l’employeur peut être considérée comme problématique ?</a:t>
            </a:r>
          </a:p>
          <a:p>
            <a:pPr marL="0" indent="0">
              <a:buFont typeface="Arial" panose="020B0604020202020204" pitchFamily="34" charset="0"/>
              <a:buNone/>
            </a:pPr>
            <a:endParaRPr lang="fr-FR"/>
          </a:p>
        </p:txBody>
      </p:sp>
      <p:sp>
        <p:nvSpPr>
          <p:cNvPr id="20" name="ZoneTexte 19">
            <a:extLst>
              <a:ext uri="{FF2B5EF4-FFF2-40B4-BE49-F238E27FC236}">
                <a16:creationId xmlns:a16="http://schemas.microsoft.com/office/drawing/2014/main" id="{712E558E-F538-967E-0B8D-F652C499DB9C}"/>
              </a:ext>
            </a:extLst>
          </p:cNvPr>
          <p:cNvSpPr txBox="1"/>
          <p:nvPr/>
        </p:nvSpPr>
        <p:spPr>
          <a:xfrm>
            <a:off x="2330821" y="5063815"/>
            <a:ext cx="3318806" cy="769441"/>
          </a:xfrm>
          <a:prstGeom prst="rect">
            <a:avLst/>
          </a:prstGeom>
          <a:solidFill>
            <a:srgbClr val="E84A2D"/>
          </a:solidFill>
        </p:spPr>
        <p:txBody>
          <a:bodyPr wrap="square">
            <a:spAutoFit/>
          </a:bodyPr>
          <a:lstStyle/>
          <a:p>
            <a:pPr algn="ctr"/>
            <a:r>
              <a:rPr lang="fr-FR" sz="2200" b="1">
                <a:solidFill>
                  <a:schemeClr val="bg1"/>
                </a:solidFill>
                <a:latin typeface="Comfortaa" pitchFamily="2" charset="0"/>
              </a:rPr>
              <a:t>Défaut de versement des salaires</a:t>
            </a:r>
          </a:p>
        </p:txBody>
      </p:sp>
      <p:sp>
        <p:nvSpPr>
          <p:cNvPr id="21" name="ZoneTexte 20">
            <a:extLst>
              <a:ext uri="{FF2B5EF4-FFF2-40B4-BE49-F238E27FC236}">
                <a16:creationId xmlns:a16="http://schemas.microsoft.com/office/drawing/2014/main" id="{A47D590E-0EED-35FD-AB44-ADAACEE5827D}"/>
              </a:ext>
            </a:extLst>
          </p:cNvPr>
          <p:cNvSpPr txBox="1"/>
          <p:nvPr/>
        </p:nvSpPr>
        <p:spPr>
          <a:xfrm rot="21595699">
            <a:off x="6879760" y="5072004"/>
            <a:ext cx="2691697" cy="769441"/>
          </a:xfrm>
          <a:prstGeom prst="rect">
            <a:avLst/>
          </a:prstGeom>
          <a:solidFill>
            <a:srgbClr val="E84A2D"/>
          </a:solidFill>
        </p:spPr>
        <p:txBody>
          <a:bodyPr wrap="square">
            <a:spAutoFit/>
          </a:bodyPr>
          <a:lstStyle/>
          <a:p>
            <a:pPr algn="ctr"/>
            <a:r>
              <a:rPr lang="fr-FR" sz="2200" b="1">
                <a:solidFill>
                  <a:schemeClr val="bg1"/>
                </a:solidFill>
                <a:latin typeface="Comfortaa" pitchFamily="2" charset="0"/>
              </a:rPr>
              <a:t>Non respect de la fiche de poste </a:t>
            </a:r>
          </a:p>
        </p:txBody>
      </p:sp>
      <p:sp>
        <p:nvSpPr>
          <p:cNvPr id="27" name="ZoneTexte 26">
            <a:extLst>
              <a:ext uri="{FF2B5EF4-FFF2-40B4-BE49-F238E27FC236}">
                <a16:creationId xmlns:a16="http://schemas.microsoft.com/office/drawing/2014/main" id="{FAA943B4-BAB6-33F1-674B-0B40E814D4BC}"/>
              </a:ext>
            </a:extLst>
          </p:cNvPr>
          <p:cNvSpPr txBox="1"/>
          <p:nvPr/>
        </p:nvSpPr>
        <p:spPr>
          <a:xfrm rot="21587165">
            <a:off x="4264110" y="5938916"/>
            <a:ext cx="4427293" cy="769441"/>
          </a:xfrm>
          <a:prstGeom prst="rect">
            <a:avLst/>
          </a:prstGeom>
          <a:solidFill>
            <a:srgbClr val="E84A2D"/>
          </a:solidFill>
          <a:ln>
            <a:noFill/>
          </a:ln>
        </p:spPr>
        <p:txBody>
          <a:bodyPr wrap="square">
            <a:spAutoFit/>
          </a:bodyPr>
          <a:lstStyle/>
          <a:p>
            <a:pPr algn="ctr"/>
            <a:r>
              <a:rPr lang="fr-FR" sz="2200" b="1">
                <a:solidFill>
                  <a:schemeClr val="bg1"/>
                </a:solidFill>
                <a:latin typeface="Comfortaa" pitchFamily="2" charset="0"/>
              </a:rPr>
              <a:t>Indisponibilité systématique du Maître d’Apprentissage</a:t>
            </a:r>
          </a:p>
        </p:txBody>
      </p:sp>
      <p:pic>
        <p:nvPicPr>
          <p:cNvPr id="28" name="Graphique 27" descr="Iceberg contour">
            <a:extLst>
              <a:ext uri="{FF2B5EF4-FFF2-40B4-BE49-F238E27FC236}">
                <a16:creationId xmlns:a16="http://schemas.microsoft.com/office/drawing/2014/main" id="{D8A997AE-26A7-F6ED-7A52-8C3E21A1B4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941" y="3763958"/>
            <a:ext cx="914400" cy="914400"/>
          </a:xfrm>
          <a:prstGeom prst="rect">
            <a:avLst/>
          </a:prstGeom>
        </p:spPr>
      </p:pic>
    </p:spTree>
    <p:extLst>
      <p:ext uri="{BB962C8B-B14F-4D97-AF65-F5344CB8AC3E}">
        <p14:creationId xmlns:p14="http://schemas.microsoft.com/office/powerpoint/2010/main" val="17697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9E1DEB5-0A8B-7C3C-9655-BBE7A1762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174"/>
            <a:ext cx="12190992" cy="6857433"/>
          </a:xfrm>
          <a:prstGeom prst="rect">
            <a:avLst/>
          </a:prstGeom>
        </p:spPr>
      </p:pic>
      <p:sp>
        <p:nvSpPr>
          <p:cNvPr id="5" name="Rectangle 4">
            <a:extLst>
              <a:ext uri="{FF2B5EF4-FFF2-40B4-BE49-F238E27FC236}">
                <a16:creationId xmlns:a16="http://schemas.microsoft.com/office/drawing/2014/main" id="{BC59D22D-B5CD-1C79-FD45-12E78F5FAD89}"/>
              </a:ext>
            </a:extLst>
          </p:cNvPr>
          <p:cNvSpPr/>
          <p:nvPr/>
        </p:nvSpPr>
        <p:spPr>
          <a:xfrm>
            <a:off x="8727722" y="3149601"/>
            <a:ext cx="3294239" cy="3690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8D2BDC9-9052-907B-0AB8-76E790A5609E}"/>
              </a:ext>
            </a:extLst>
          </p:cNvPr>
          <p:cNvSpPr/>
          <p:nvPr/>
        </p:nvSpPr>
        <p:spPr>
          <a:xfrm>
            <a:off x="1110998" y="247660"/>
            <a:ext cx="5855859" cy="781040"/>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895E8EA9-A135-975C-C079-8A1FF5447287}"/>
              </a:ext>
            </a:extLst>
          </p:cNvPr>
          <p:cNvSpPr txBox="1">
            <a:spLocks/>
          </p:cNvSpPr>
          <p:nvPr/>
        </p:nvSpPr>
        <p:spPr>
          <a:xfrm>
            <a:off x="1154543" y="376659"/>
            <a:ext cx="7160782" cy="5530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Aides pour les apprentis</a:t>
            </a:r>
          </a:p>
        </p:txBody>
      </p:sp>
      <p:sp>
        <p:nvSpPr>
          <p:cNvPr id="4" name="Rectangle 3">
            <a:extLst>
              <a:ext uri="{FF2B5EF4-FFF2-40B4-BE49-F238E27FC236}">
                <a16:creationId xmlns:a16="http://schemas.microsoft.com/office/drawing/2014/main" id="{5E119183-8637-16DF-D1B5-07EAE530C20C}"/>
              </a:ext>
            </a:extLst>
          </p:cNvPr>
          <p:cNvSpPr/>
          <p:nvPr/>
        </p:nvSpPr>
        <p:spPr>
          <a:xfrm>
            <a:off x="1" y="5515578"/>
            <a:ext cx="2870200" cy="1324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9">
            <a:extLst>
              <a:ext uri="{FF2B5EF4-FFF2-40B4-BE49-F238E27FC236}">
                <a16:creationId xmlns:a16="http://schemas.microsoft.com/office/drawing/2014/main" id="{2274906F-B3DF-02C0-AEE6-77ADBD7420C5}"/>
              </a:ext>
            </a:extLst>
          </p:cNvPr>
          <p:cNvSpPr txBox="1">
            <a:spLocks/>
          </p:cNvSpPr>
          <p:nvPr/>
        </p:nvSpPr>
        <p:spPr>
          <a:xfrm>
            <a:off x="259391" y="1189254"/>
            <a:ext cx="11655286" cy="5660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latin typeface="Comfortaa" pitchFamily="2" charset="0"/>
            </a:endParaRPr>
          </a:p>
          <a:p>
            <a:r>
              <a:rPr lang="fr-FR" dirty="0">
                <a:latin typeface="Comfortaa" pitchFamily="2" charset="0"/>
              </a:rPr>
              <a:t>Aides </a:t>
            </a:r>
            <a:r>
              <a:rPr lang="fr-FR" dirty="0">
                <a:latin typeface="Comfortaa" pitchFamily="2" charset="0"/>
                <a:hlinkClick r:id="rId4"/>
              </a:rPr>
              <a:t>Garantie </a:t>
            </a:r>
            <a:r>
              <a:rPr lang="fr-FR" dirty="0" err="1">
                <a:latin typeface="Comfortaa" pitchFamily="2" charset="0"/>
                <a:hlinkClick r:id="rId4"/>
              </a:rPr>
              <a:t>Visale</a:t>
            </a:r>
            <a:r>
              <a:rPr lang="fr-FR" dirty="0">
                <a:latin typeface="Comfortaa" pitchFamily="2" charset="0"/>
              </a:rPr>
              <a:t>, </a:t>
            </a:r>
            <a:r>
              <a:rPr lang="fr-FR" dirty="0" err="1">
                <a:latin typeface="Comfortaa" pitchFamily="2" charset="0"/>
                <a:hlinkClick r:id="rId5"/>
              </a:rPr>
              <a:t>Mobili-Pass</a:t>
            </a:r>
            <a:r>
              <a:rPr lang="fr-FR" dirty="0">
                <a:latin typeface="Comfortaa" pitchFamily="2" charset="0"/>
              </a:rPr>
              <a:t> et </a:t>
            </a:r>
            <a:r>
              <a:rPr lang="fr-FR" dirty="0" err="1">
                <a:latin typeface="Comfortaa" pitchFamily="2" charset="0"/>
                <a:hlinkClick r:id="rId6"/>
              </a:rPr>
              <a:t>Mobili</a:t>
            </a:r>
            <a:r>
              <a:rPr lang="fr-FR" dirty="0">
                <a:latin typeface="Comfortaa" pitchFamily="2" charset="0"/>
                <a:hlinkClick r:id="rId6"/>
              </a:rPr>
              <a:t>-Jeune</a:t>
            </a:r>
            <a:r>
              <a:rPr lang="fr-FR" dirty="0">
                <a:latin typeface="Comfortaa" pitchFamily="2" charset="0"/>
              </a:rPr>
              <a:t> d’Action Logement, aides au logement (</a:t>
            </a:r>
            <a:r>
              <a:rPr lang="fr-FR" dirty="0">
                <a:latin typeface="Comfortaa" pitchFamily="2" charset="0"/>
                <a:hlinkClick r:id="rId7"/>
              </a:rPr>
              <a:t>APL, ALF, ALS</a:t>
            </a:r>
            <a:r>
              <a:rPr lang="fr-FR" dirty="0">
                <a:latin typeface="Comfortaa" pitchFamily="2" charset="0"/>
              </a:rPr>
              <a:t>) via la CAF</a:t>
            </a:r>
          </a:p>
          <a:p>
            <a:pPr marL="0" indent="0">
              <a:buNone/>
            </a:pPr>
            <a:endParaRPr lang="fr-FR" dirty="0">
              <a:latin typeface="Comfortaa" pitchFamily="2" charset="0"/>
            </a:endParaRPr>
          </a:p>
          <a:p>
            <a:r>
              <a:rPr lang="fr-FR" dirty="0">
                <a:latin typeface="Comfortaa" pitchFamily="2" charset="0"/>
              </a:rPr>
              <a:t>Aides </a:t>
            </a:r>
            <a:r>
              <a:rPr lang="fr-FR" dirty="0">
                <a:latin typeface="Comfortaa" pitchFamily="2" charset="0"/>
                <a:hlinkClick r:id="rId8"/>
              </a:rPr>
              <a:t>AGEFIPH</a:t>
            </a:r>
            <a:r>
              <a:rPr lang="fr-FR" dirty="0">
                <a:latin typeface="Comfortaa" pitchFamily="2" charset="0"/>
              </a:rPr>
              <a:t> pour les apprentis en situation de handicap </a:t>
            </a:r>
          </a:p>
          <a:p>
            <a:pPr marL="0" indent="0">
              <a:buNone/>
            </a:pPr>
            <a:r>
              <a:rPr lang="fr-FR" dirty="0">
                <a:latin typeface="Comfortaa" pitchFamily="2" charset="0"/>
              </a:rPr>
              <a:t>  </a:t>
            </a:r>
          </a:p>
          <a:p>
            <a:r>
              <a:rPr lang="fr-FR" dirty="0">
                <a:latin typeface="Comfortaa" pitchFamily="2" charset="0"/>
              </a:rPr>
              <a:t>Prime d’activité (si revenu mensuel net supérieur à 1 070,78 €) via la </a:t>
            </a:r>
            <a:r>
              <a:rPr lang="fr-FR" dirty="0">
                <a:latin typeface="Comfortaa" pitchFamily="2" charset="0"/>
                <a:hlinkClick r:id="rId9"/>
              </a:rPr>
              <a:t>CAF</a:t>
            </a:r>
            <a:endParaRPr lang="fr-FR" dirty="0">
              <a:latin typeface="Comfortaa" pitchFamily="2" charset="0"/>
            </a:endParaRPr>
          </a:p>
          <a:p>
            <a:pPr marL="0" indent="0">
              <a:buNone/>
            </a:pPr>
            <a:endParaRPr lang="fr-FR" dirty="0">
              <a:latin typeface="Comfortaa" pitchFamily="2" charset="0"/>
            </a:endParaRPr>
          </a:p>
          <a:p>
            <a:r>
              <a:rPr lang="fr-FR" dirty="0">
                <a:latin typeface="Comfortaa" pitchFamily="2" charset="0"/>
              </a:rPr>
              <a:t>Aides individualisées des Missions Locales (MLI) : </a:t>
            </a:r>
            <a:r>
              <a:rPr lang="fr-FR" dirty="0">
                <a:latin typeface="Comfortaa" pitchFamily="2" charset="0"/>
                <a:hlinkClick r:id="rId10"/>
              </a:rPr>
              <a:t>contactez la MLI de votre choix</a:t>
            </a:r>
            <a:endParaRPr lang="fr-FR" dirty="0">
              <a:latin typeface="Comfortaa" pitchFamily="2" charset="0"/>
            </a:endParaRPr>
          </a:p>
        </p:txBody>
      </p:sp>
      <p:sp>
        <p:nvSpPr>
          <p:cNvPr id="6" name="Rectangle 5">
            <a:extLst>
              <a:ext uri="{FF2B5EF4-FFF2-40B4-BE49-F238E27FC236}">
                <a16:creationId xmlns:a16="http://schemas.microsoft.com/office/drawing/2014/main" id="{644518F5-3C70-F4D1-4B4E-3C4B75A19943}"/>
              </a:ext>
            </a:extLst>
          </p:cNvPr>
          <p:cNvSpPr/>
          <p:nvPr/>
        </p:nvSpPr>
        <p:spPr>
          <a:xfrm>
            <a:off x="11982716" y="4938886"/>
            <a:ext cx="104228" cy="1886091"/>
          </a:xfrm>
          <a:prstGeom prst="rect">
            <a:avLst/>
          </a:prstGeom>
          <a:solidFill>
            <a:srgbClr val="1D3A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FBC8832-7DFD-643A-FD05-7862A1A2F55A}"/>
              </a:ext>
            </a:extLst>
          </p:cNvPr>
          <p:cNvSpPr/>
          <p:nvPr/>
        </p:nvSpPr>
        <p:spPr>
          <a:xfrm>
            <a:off x="11846638" y="3790799"/>
            <a:ext cx="175296" cy="3046878"/>
          </a:xfrm>
          <a:prstGeom prst="rect">
            <a:avLst/>
          </a:prstGeom>
          <a:solidFill>
            <a:srgbClr val="12B6DB">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473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9E1DEB5-0A8B-7C3C-9655-BBE7A1762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174"/>
            <a:ext cx="12190992" cy="6857433"/>
          </a:xfrm>
          <a:prstGeom prst="rect">
            <a:avLst/>
          </a:prstGeom>
        </p:spPr>
      </p:pic>
      <p:sp>
        <p:nvSpPr>
          <p:cNvPr id="5" name="Rectangle 4">
            <a:extLst>
              <a:ext uri="{FF2B5EF4-FFF2-40B4-BE49-F238E27FC236}">
                <a16:creationId xmlns:a16="http://schemas.microsoft.com/office/drawing/2014/main" id="{BC59D22D-B5CD-1C79-FD45-12E78F5FAD89}"/>
              </a:ext>
            </a:extLst>
          </p:cNvPr>
          <p:cNvSpPr/>
          <p:nvPr/>
        </p:nvSpPr>
        <p:spPr>
          <a:xfrm>
            <a:off x="8727722" y="3149601"/>
            <a:ext cx="3294239" cy="3690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8D2BDC9-9052-907B-0AB8-76E790A5609E}"/>
              </a:ext>
            </a:extLst>
          </p:cNvPr>
          <p:cNvSpPr/>
          <p:nvPr/>
        </p:nvSpPr>
        <p:spPr>
          <a:xfrm>
            <a:off x="1110999" y="247660"/>
            <a:ext cx="6966202" cy="943666"/>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895E8EA9-A135-975C-C079-8A1FF5447287}"/>
              </a:ext>
            </a:extLst>
          </p:cNvPr>
          <p:cNvSpPr txBox="1">
            <a:spLocks/>
          </p:cNvSpPr>
          <p:nvPr/>
        </p:nvSpPr>
        <p:spPr>
          <a:xfrm>
            <a:off x="1154543" y="376658"/>
            <a:ext cx="7343096" cy="9436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Accompagnement par le CFA</a:t>
            </a:r>
          </a:p>
          <a:p>
            <a:r>
              <a:rPr lang="fr-FR" sz="2000">
                <a:solidFill>
                  <a:schemeClr val="bg1"/>
                </a:solidFill>
                <a:latin typeface="Comfortaa" pitchFamily="2" charset="0"/>
              </a:rPr>
              <a:t>(sous conditions)</a:t>
            </a:r>
          </a:p>
        </p:txBody>
      </p:sp>
      <p:sp>
        <p:nvSpPr>
          <p:cNvPr id="4" name="Rectangle 3">
            <a:extLst>
              <a:ext uri="{FF2B5EF4-FFF2-40B4-BE49-F238E27FC236}">
                <a16:creationId xmlns:a16="http://schemas.microsoft.com/office/drawing/2014/main" id="{5E119183-8637-16DF-D1B5-07EAE530C20C}"/>
              </a:ext>
            </a:extLst>
          </p:cNvPr>
          <p:cNvSpPr/>
          <p:nvPr/>
        </p:nvSpPr>
        <p:spPr>
          <a:xfrm>
            <a:off x="1" y="5515578"/>
            <a:ext cx="2870200" cy="1324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9">
            <a:extLst>
              <a:ext uri="{FF2B5EF4-FFF2-40B4-BE49-F238E27FC236}">
                <a16:creationId xmlns:a16="http://schemas.microsoft.com/office/drawing/2014/main" id="{2274906F-B3DF-02C0-AEE6-77ADBD7420C5}"/>
              </a:ext>
            </a:extLst>
          </p:cNvPr>
          <p:cNvSpPr txBox="1">
            <a:spLocks/>
          </p:cNvSpPr>
          <p:nvPr/>
        </p:nvSpPr>
        <p:spPr>
          <a:xfrm>
            <a:off x="350470" y="1551699"/>
            <a:ext cx="11567263" cy="5660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latin typeface="Comfortaa" pitchFamily="2" charset="0"/>
              </a:rPr>
              <a:t>Aide au financement du Permis B de 500€ (sous conditions) : </a:t>
            </a:r>
            <a:r>
              <a:rPr lang="fr-FR" sz="2400" dirty="0">
                <a:latin typeface="Comfortaa" pitchFamily="2" charset="0"/>
                <a:hlinkClick r:id="rId4"/>
              </a:rPr>
              <a:t>contactez le CFA</a:t>
            </a:r>
            <a:r>
              <a:rPr lang="fr-FR" sz="2400" dirty="0">
                <a:latin typeface="Comfortaa" pitchFamily="2" charset="0"/>
              </a:rPr>
              <a:t> : </a:t>
            </a:r>
            <a:r>
              <a:rPr lang="fr-FR" sz="2400" dirty="0">
                <a:latin typeface="Comfortaa" pitchFamily="2" charset="0"/>
                <a:hlinkClick r:id="rId4"/>
              </a:rPr>
              <a:t>cfa@cfa-sport.com</a:t>
            </a:r>
            <a:endParaRPr lang="fr-FR" sz="2400" dirty="0">
              <a:latin typeface="Comfortaa" pitchFamily="2" charset="0"/>
            </a:endParaRPr>
          </a:p>
          <a:p>
            <a:pPr marL="0" indent="0">
              <a:buNone/>
            </a:pPr>
            <a:endParaRPr lang="fr-FR" sz="2400" dirty="0">
              <a:latin typeface="Comfortaa" pitchFamily="2" charset="0"/>
            </a:endParaRPr>
          </a:p>
          <a:p>
            <a:r>
              <a:rPr lang="fr-FR" sz="2400" dirty="0">
                <a:latin typeface="Comfortaa" pitchFamily="2" charset="0"/>
              </a:rPr>
              <a:t>Accompagnement pour les apprentis en situation de handicap : contactez le référent handicap du CFA, Damien BEDOS à </a:t>
            </a:r>
            <a:r>
              <a:rPr lang="fr-FR" sz="2400" dirty="0">
                <a:latin typeface="Comfortaa" pitchFamily="2" charset="0"/>
                <a:hlinkClick r:id="rId5"/>
              </a:rPr>
              <a:t>handicap@cfa-sport.com</a:t>
            </a:r>
            <a:endParaRPr lang="fr-FR" sz="2400" dirty="0">
              <a:latin typeface="Comfortaa" pitchFamily="2" charset="0"/>
            </a:endParaRPr>
          </a:p>
          <a:p>
            <a:endParaRPr lang="fr-FR" sz="2400" dirty="0">
              <a:latin typeface="Comfortaa" pitchFamily="2" charset="0"/>
            </a:endParaRPr>
          </a:p>
          <a:p>
            <a:r>
              <a:rPr lang="fr-FR" sz="2400" dirty="0">
                <a:latin typeface="Comfortaa" pitchFamily="2" charset="0"/>
              </a:rPr>
              <a:t>Fond de solidarité des apprentis du CFA :  contactez la médiatrice du CFA, Cathy TRIBOT à </a:t>
            </a:r>
            <a:r>
              <a:rPr lang="fr-FR" sz="2400" dirty="0">
                <a:latin typeface="Comfortaa" pitchFamily="2" charset="0"/>
                <a:hlinkClick r:id="rId6"/>
              </a:rPr>
              <a:t>ctribot@cfa-sport.com</a:t>
            </a:r>
            <a:endParaRPr lang="fr-FR" sz="2400" dirty="0">
              <a:latin typeface="Comfortaa" pitchFamily="2" charset="0"/>
            </a:endParaRPr>
          </a:p>
          <a:p>
            <a:endParaRPr lang="fr-FR" sz="2400" dirty="0">
              <a:latin typeface="Comfortaa" pitchFamily="2" charset="0"/>
            </a:endParaRPr>
          </a:p>
          <a:p>
            <a:r>
              <a:rPr lang="fr-FR" sz="2400" dirty="0">
                <a:latin typeface="Comfortaa" pitchFamily="2" charset="0"/>
              </a:rPr>
              <a:t>Aides à la mobilité nationale et internationale : contactez la référente mobilité du CFA, Clémence BAUDIER à </a:t>
            </a:r>
            <a:r>
              <a:rPr lang="fr-FR" sz="2400" dirty="0">
                <a:latin typeface="Comfortaa" pitchFamily="2" charset="0"/>
                <a:hlinkClick r:id="rId7"/>
              </a:rPr>
              <a:t>cbaudier@cfa-sport.com</a:t>
            </a:r>
          </a:p>
        </p:txBody>
      </p:sp>
      <p:sp>
        <p:nvSpPr>
          <p:cNvPr id="6" name="Rectangle 5">
            <a:extLst>
              <a:ext uri="{FF2B5EF4-FFF2-40B4-BE49-F238E27FC236}">
                <a16:creationId xmlns:a16="http://schemas.microsoft.com/office/drawing/2014/main" id="{644518F5-3C70-F4D1-4B4E-3C4B75A19943}"/>
              </a:ext>
            </a:extLst>
          </p:cNvPr>
          <p:cNvSpPr/>
          <p:nvPr/>
        </p:nvSpPr>
        <p:spPr>
          <a:xfrm>
            <a:off x="11982716" y="4938886"/>
            <a:ext cx="104228" cy="1886091"/>
          </a:xfrm>
          <a:prstGeom prst="rect">
            <a:avLst/>
          </a:prstGeom>
          <a:solidFill>
            <a:srgbClr val="1D3A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FBC8832-7DFD-643A-FD05-7862A1A2F55A}"/>
              </a:ext>
            </a:extLst>
          </p:cNvPr>
          <p:cNvSpPr/>
          <p:nvPr/>
        </p:nvSpPr>
        <p:spPr>
          <a:xfrm>
            <a:off x="11846638" y="3790799"/>
            <a:ext cx="175296" cy="3046878"/>
          </a:xfrm>
          <a:prstGeom prst="rect">
            <a:avLst/>
          </a:prstGeom>
          <a:solidFill>
            <a:srgbClr val="12B6DB">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01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9E1DEB5-0A8B-7C3C-9655-BBE7A1762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95"/>
            <a:ext cx="12839700" cy="6966744"/>
          </a:xfrm>
          <a:prstGeom prst="rect">
            <a:avLst/>
          </a:prstGeom>
        </p:spPr>
      </p:pic>
      <p:sp>
        <p:nvSpPr>
          <p:cNvPr id="11" name="Rectangle 10">
            <a:extLst>
              <a:ext uri="{FF2B5EF4-FFF2-40B4-BE49-F238E27FC236}">
                <a16:creationId xmlns:a16="http://schemas.microsoft.com/office/drawing/2014/main" id="{18D2BDC9-9052-907B-0AB8-76E790A5609E}"/>
              </a:ext>
            </a:extLst>
          </p:cNvPr>
          <p:cNvSpPr/>
          <p:nvPr/>
        </p:nvSpPr>
        <p:spPr>
          <a:xfrm>
            <a:off x="1110998" y="247660"/>
            <a:ext cx="7085945" cy="736255"/>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1955A559-604A-FA1C-CC36-46D9509211AF}"/>
              </a:ext>
            </a:extLst>
          </p:cNvPr>
          <p:cNvSpPr/>
          <p:nvPr/>
        </p:nvSpPr>
        <p:spPr>
          <a:xfrm>
            <a:off x="0" y="4968240"/>
            <a:ext cx="3733799" cy="1871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895E8EA9-A135-975C-C079-8A1FF5447287}"/>
              </a:ext>
            </a:extLst>
          </p:cNvPr>
          <p:cNvSpPr txBox="1">
            <a:spLocks/>
          </p:cNvSpPr>
          <p:nvPr/>
        </p:nvSpPr>
        <p:spPr>
          <a:xfrm>
            <a:off x="1110998" y="376658"/>
            <a:ext cx="7085945" cy="4941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Avantages pour les apprentis</a:t>
            </a:r>
          </a:p>
        </p:txBody>
      </p:sp>
      <p:sp>
        <p:nvSpPr>
          <p:cNvPr id="3" name="Espace réservé du contenu 9">
            <a:extLst>
              <a:ext uri="{FF2B5EF4-FFF2-40B4-BE49-F238E27FC236}">
                <a16:creationId xmlns:a16="http://schemas.microsoft.com/office/drawing/2014/main" id="{2274906F-B3DF-02C0-AEE6-77ADBD7420C5}"/>
              </a:ext>
            </a:extLst>
          </p:cNvPr>
          <p:cNvSpPr txBox="1">
            <a:spLocks/>
          </p:cNvSpPr>
          <p:nvPr/>
        </p:nvSpPr>
        <p:spPr>
          <a:xfrm>
            <a:off x="571678" y="2146299"/>
            <a:ext cx="9096135" cy="421640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fr-FR" sz="4000">
                <a:latin typeface="Comfortaa" pitchFamily="2" charset="0"/>
              </a:rPr>
              <a:t>1er </a:t>
            </a:r>
            <a:r>
              <a:rPr lang="fr-FR" sz="4000" b="1">
                <a:solidFill>
                  <a:srgbClr val="12B6DB"/>
                </a:solidFill>
                <a:latin typeface="Comfortaa" pitchFamily="2" charset="0"/>
              </a:rPr>
              <a:t>équipement professionnel </a:t>
            </a:r>
            <a:r>
              <a:rPr lang="fr-FR" sz="4000">
                <a:latin typeface="Comfortaa" pitchFamily="2" charset="0"/>
              </a:rPr>
              <a:t>offert</a:t>
            </a:r>
          </a:p>
          <a:p>
            <a:pPr>
              <a:lnSpc>
                <a:spcPct val="110000"/>
              </a:lnSpc>
            </a:pPr>
            <a:r>
              <a:rPr lang="fr-FR" sz="4000">
                <a:latin typeface="Comfortaa" pitchFamily="2" charset="0"/>
              </a:rPr>
              <a:t>Stage de </a:t>
            </a:r>
            <a:r>
              <a:rPr lang="fr-FR" sz="4000" b="1">
                <a:solidFill>
                  <a:srgbClr val="12B6DB"/>
                </a:solidFill>
                <a:latin typeface="Comfortaa" pitchFamily="2" charset="0"/>
              </a:rPr>
              <a:t>sensibilisation au handicap </a:t>
            </a:r>
            <a:r>
              <a:rPr lang="fr-FR" sz="4000">
                <a:latin typeface="Comfortaa" pitchFamily="2" charset="0"/>
              </a:rPr>
              <a:t>à Montrodat (48) offert</a:t>
            </a:r>
          </a:p>
          <a:p>
            <a:pPr>
              <a:lnSpc>
                <a:spcPct val="110000"/>
              </a:lnSpc>
            </a:pPr>
            <a:r>
              <a:rPr lang="fr-FR" sz="4000">
                <a:latin typeface="Comfortaa" pitchFamily="2" charset="0"/>
              </a:rPr>
              <a:t>Exonération des frais de formation</a:t>
            </a:r>
          </a:p>
          <a:p>
            <a:pPr>
              <a:lnSpc>
                <a:spcPct val="110000"/>
              </a:lnSpc>
            </a:pPr>
            <a:r>
              <a:rPr lang="fr-FR" sz="4000">
                <a:latin typeface="Comfortaa" pitchFamily="2" charset="0"/>
              </a:rPr>
              <a:t>Revenu non imposable dans la limite du SMIC</a:t>
            </a:r>
          </a:p>
          <a:p>
            <a:pPr>
              <a:lnSpc>
                <a:spcPct val="110000"/>
              </a:lnSpc>
            </a:pPr>
            <a:r>
              <a:rPr lang="fr-FR" sz="4000">
                <a:latin typeface="Comfortaa" pitchFamily="2" charset="0"/>
              </a:rPr>
              <a:t>Exonération des cotisations salariales sur les rémunérations inférieures à 79% du SMIC</a:t>
            </a:r>
          </a:p>
          <a:p>
            <a:pPr>
              <a:lnSpc>
                <a:spcPct val="110000"/>
              </a:lnSpc>
            </a:pPr>
            <a:r>
              <a:rPr lang="fr-FR" sz="4000">
                <a:latin typeface="Comfortaa" pitchFamily="2" charset="0"/>
              </a:rPr>
              <a:t>Accès gratuit au </a:t>
            </a:r>
            <a:r>
              <a:rPr lang="fr-FR" sz="4000" b="1">
                <a:solidFill>
                  <a:srgbClr val="12B6DB"/>
                </a:solidFill>
                <a:latin typeface="Comfortaa" pitchFamily="2" charset="0"/>
              </a:rPr>
              <a:t>logiciel de carte mentale MindView</a:t>
            </a:r>
          </a:p>
        </p:txBody>
      </p:sp>
      <p:grpSp>
        <p:nvGrpSpPr>
          <p:cNvPr id="42" name="Groupe 41">
            <a:extLst>
              <a:ext uri="{FF2B5EF4-FFF2-40B4-BE49-F238E27FC236}">
                <a16:creationId xmlns:a16="http://schemas.microsoft.com/office/drawing/2014/main" id="{6A6CBEB0-08D8-5109-412F-92F9D9C1F227}"/>
              </a:ext>
            </a:extLst>
          </p:cNvPr>
          <p:cNvGrpSpPr/>
          <p:nvPr/>
        </p:nvGrpSpPr>
        <p:grpSpPr>
          <a:xfrm>
            <a:off x="514528" y="1123332"/>
            <a:ext cx="11315909" cy="3962312"/>
            <a:chOff x="514528" y="1123332"/>
            <a:chExt cx="11315909" cy="3962312"/>
          </a:xfrm>
        </p:grpSpPr>
        <p:grpSp>
          <p:nvGrpSpPr>
            <p:cNvPr id="29" name="Groupe 28">
              <a:extLst>
                <a:ext uri="{FF2B5EF4-FFF2-40B4-BE49-F238E27FC236}">
                  <a16:creationId xmlns:a16="http://schemas.microsoft.com/office/drawing/2014/main" id="{D6278FA9-33DC-1FDE-B3C5-473113B5DF1C}"/>
                </a:ext>
              </a:extLst>
            </p:cNvPr>
            <p:cNvGrpSpPr/>
            <p:nvPr/>
          </p:nvGrpSpPr>
          <p:grpSpPr>
            <a:xfrm>
              <a:off x="9134844" y="2191038"/>
              <a:ext cx="2695593" cy="1651000"/>
              <a:chOff x="8187833" y="1868529"/>
              <a:chExt cx="2696652" cy="1725857"/>
            </a:xfrm>
          </p:grpSpPr>
          <p:pic>
            <p:nvPicPr>
              <p:cNvPr id="7" name="Image 6">
                <a:extLst>
                  <a:ext uri="{FF2B5EF4-FFF2-40B4-BE49-F238E27FC236}">
                    <a16:creationId xmlns:a16="http://schemas.microsoft.com/office/drawing/2014/main" id="{09297DD1-1384-3255-6E3C-28249B0C2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833" y="1868529"/>
                <a:ext cx="2696652" cy="1725857"/>
              </a:xfrm>
              <a:prstGeom prst="rect">
                <a:avLst/>
              </a:prstGeom>
              <a:effectLst>
                <a:outerShdw blurRad="190500" algn="ctr" rotWithShape="0">
                  <a:prstClr val="black">
                    <a:alpha val="70000"/>
                  </a:prstClr>
                </a:outerShdw>
              </a:effectLst>
            </p:spPr>
          </p:pic>
          <p:sp>
            <p:nvSpPr>
              <p:cNvPr id="12" name="ZoneTexte 11">
                <a:extLst>
                  <a:ext uri="{FF2B5EF4-FFF2-40B4-BE49-F238E27FC236}">
                    <a16:creationId xmlns:a16="http://schemas.microsoft.com/office/drawing/2014/main" id="{4BF70A66-C3B7-A7C2-9CA3-DF43D9CE93C6}"/>
                  </a:ext>
                </a:extLst>
              </p:cNvPr>
              <p:cNvSpPr txBox="1"/>
              <p:nvPr/>
            </p:nvSpPr>
            <p:spPr>
              <a:xfrm>
                <a:off x="8830188" y="2484170"/>
                <a:ext cx="1411941" cy="461665"/>
              </a:xfrm>
              <a:prstGeom prst="rect">
                <a:avLst/>
              </a:prstGeom>
              <a:noFill/>
            </p:spPr>
            <p:txBody>
              <a:bodyPr wrap="square" rtlCol="0">
                <a:spAutoFit/>
              </a:bodyPr>
              <a:lstStyle/>
              <a:p>
                <a:r>
                  <a:rPr lang="fr-FR" sz="800"/>
                  <a:t>Nom : Martin</a:t>
                </a:r>
              </a:p>
              <a:p>
                <a:r>
                  <a:rPr lang="fr-FR" sz="800"/>
                  <a:t>Prénom : Paul</a:t>
                </a:r>
              </a:p>
              <a:p>
                <a:r>
                  <a:rPr lang="fr-FR" sz="800"/>
                  <a:t>Formation : BPJEPS</a:t>
                </a:r>
              </a:p>
            </p:txBody>
          </p:sp>
          <mc:AlternateContent xmlns:mc="http://schemas.openxmlformats.org/markup-compatibility/2006" xmlns:p14="http://schemas.microsoft.com/office/powerpoint/2010/main">
            <mc:Choice Requires="p14">
              <p:contentPart p14:bwMode="auto" r:id="rId5">
                <p14:nvContentPartPr>
                  <p14:cNvPr id="27" name="Encre 26">
                    <a:extLst>
                      <a:ext uri="{FF2B5EF4-FFF2-40B4-BE49-F238E27FC236}">
                        <a16:creationId xmlns:a16="http://schemas.microsoft.com/office/drawing/2014/main" id="{E57C81AC-A505-19AA-E75C-D75B1374C28F}"/>
                      </a:ext>
                    </a:extLst>
                  </p14:cNvPr>
                  <p14:cNvContentPartPr/>
                  <p14:nvPr/>
                </p14:nvContentPartPr>
                <p14:xfrm>
                  <a:off x="8693219" y="3294003"/>
                  <a:ext cx="510120" cy="205919"/>
                </p14:xfrm>
              </p:contentPart>
            </mc:Choice>
            <mc:Fallback xmlns="">
              <p:pic>
                <p:nvPicPr>
                  <p:cNvPr id="27" name="Encre 26">
                    <a:extLst>
                      <a:ext uri="{FF2B5EF4-FFF2-40B4-BE49-F238E27FC236}">
                        <a16:creationId xmlns:a16="http://schemas.microsoft.com/office/drawing/2014/main" id="{E57C81AC-A505-19AA-E75C-D75B1374C28F}"/>
                      </a:ext>
                    </a:extLst>
                  </p:cNvPr>
                  <p:cNvPicPr/>
                  <p:nvPr/>
                </p:nvPicPr>
                <p:blipFill>
                  <a:blip r:embed="rId6"/>
                  <a:stretch>
                    <a:fillRect/>
                  </a:stretch>
                </p:blipFill>
                <p:spPr>
                  <a:xfrm>
                    <a:off x="8688896" y="3289486"/>
                    <a:ext cx="518766" cy="214954"/>
                  </a:xfrm>
                  <a:prstGeom prst="rect">
                    <a:avLst/>
                  </a:prstGeom>
                </p:spPr>
              </p:pic>
            </mc:Fallback>
          </mc:AlternateContent>
        </p:grpSp>
        <p:sp>
          <p:nvSpPr>
            <p:cNvPr id="28" name="Espace réservé du texte 12">
              <a:extLst>
                <a:ext uri="{FF2B5EF4-FFF2-40B4-BE49-F238E27FC236}">
                  <a16:creationId xmlns:a16="http://schemas.microsoft.com/office/drawing/2014/main" id="{C292E876-1611-EA0F-686A-A75AA7F116A3}"/>
                </a:ext>
              </a:extLst>
            </p:cNvPr>
            <p:cNvSpPr txBox="1">
              <a:spLocks/>
            </p:cNvSpPr>
            <p:nvPr/>
          </p:nvSpPr>
          <p:spPr>
            <a:xfrm>
              <a:off x="9429009" y="4172943"/>
              <a:ext cx="2202411" cy="9127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b="1">
                  <a:latin typeface="Comfortaa" pitchFamily="2" charset="0"/>
                </a:rPr>
                <a:t>* </a:t>
              </a:r>
              <a:r>
                <a:rPr lang="fr-FR" sz="1800">
                  <a:latin typeface="Comfortaa" pitchFamily="2" charset="0"/>
                </a:rPr>
                <a:t>Carte à signer</a:t>
              </a:r>
            </a:p>
            <a:p>
              <a:pPr marL="0" indent="0">
                <a:lnSpc>
                  <a:spcPct val="100000"/>
                </a:lnSpc>
                <a:spcBef>
                  <a:spcPts val="0"/>
                </a:spcBef>
                <a:buFont typeface="Arial" panose="020B0604020202020204" pitchFamily="34" charset="0"/>
                <a:buNone/>
              </a:pPr>
              <a:r>
                <a:rPr lang="fr-FR" sz="1800">
                  <a:latin typeface="Comfortaa" pitchFamily="2" charset="0"/>
                </a:rPr>
                <a:t>  Photo à coller</a:t>
              </a:r>
            </a:p>
          </p:txBody>
        </p:sp>
        <mc:AlternateContent xmlns:mc="http://schemas.openxmlformats.org/markup-compatibility/2006" xmlns:p14="http://schemas.microsoft.com/office/powerpoint/2010/main">
          <mc:Choice Requires="p14">
            <p:contentPart p14:bwMode="auto" r:id="rId7">
              <p14:nvContentPartPr>
                <p14:cNvPr id="33" name="Encre 32">
                  <a:extLst>
                    <a:ext uri="{FF2B5EF4-FFF2-40B4-BE49-F238E27FC236}">
                      <a16:creationId xmlns:a16="http://schemas.microsoft.com/office/drawing/2014/main" id="{5400A738-D48E-45C1-4CB6-6C7EDD8CF2AA}"/>
                    </a:ext>
                  </a:extLst>
                </p14:cNvPr>
                <p14:cNvContentPartPr/>
                <p14:nvPr/>
              </p14:nvContentPartPr>
              <p14:xfrm>
                <a:off x="11519972" y="3897543"/>
                <a:ext cx="43200" cy="275400"/>
              </p14:xfrm>
            </p:contentPart>
          </mc:Choice>
          <mc:Fallback xmlns="">
            <p:pic>
              <p:nvPicPr>
                <p:cNvPr id="33" name="Encre 32">
                  <a:extLst>
                    <a:ext uri="{FF2B5EF4-FFF2-40B4-BE49-F238E27FC236}">
                      <a16:creationId xmlns:a16="http://schemas.microsoft.com/office/drawing/2014/main" id="{5400A738-D48E-45C1-4CB6-6C7EDD8CF2AA}"/>
                    </a:ext>
                  </a:extLst>
                </p:cNvPr>
                <p:cNvPicPr/>
                <p:nvPr/>
              </p:nvPicPr>
              <p:blipFill>
                <a:blip r:embed="rId8"/>
                <a:stretch>
                  <a:fillRect/>
                </a:stretch>
              </p:blipFill>
              <p:spPr>
                <a:xfrm>
                  <a:off x="11501972" y="3861543"/>
                  <a:ext cx="788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Encre 31">
                  <a:extLst>
                    <a:ext uri="{FF2B5EF4-FFF2-40B4-BE49-F238E27FC236}">
                      <a16:creationId xmlns:a16="http://schemas.microsoft.com/office/drawing/2014/main" id="{ED0B3BB3-637C-6863-B379-8568B7B4BD8C}"/>
                    </a:ext>
                  </a:extLst>
                </p14:cNvPr>
                <p14:cNvContentPartPr/>
                <p14:nvPr/>
              </p14:nvContentPartPr>
              <p14:xfrm>
                <a:off x="11433752" y="3957282"/>
                <a:ext cx="215640" cy="776160"/>
              </p14:xfrm>
            </p:contentPart>
          </mc:Choice>
          <mc:Fallback xmlns="">
            <p:pic>
              <p:nvPicPr>
                <p:cNvPr id="32" name="Encre 31">
                  <a:extLst>
                    <a:ext uri="{FF2B5EF4-FFF2-40B4-BE49-F238E27FC236}">
                      <a16:creationId xmlns:a16="http://schemas.microsoft.com/office/drawing/2014/main" id="{ED0B3BB3-637C-6863-B379-8568B7B4BD8C}"/>
                    </a:ext>
                  </a:extLst>
                </p:cNvPr>
                <p:cNvPicPr/>
                <p:nvPr/>
              </p:nvPicPr>
              <p:blipFill>
                <a:blip r:embed="rId10"/>
                <a:stretch>
                  <a:fillRect/>
                </a:stretch>
              </p:blipFill>
              <p:spPr>
                <a:xfrm>
                  <a:off x="11415752" y="3921299"/>
                  <a:ext cx="251280" cy="84776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Encre 33">
                  <a:extLst>
                    <a:ext uri="{FF2B5EF4-FFF2-40B4-BE49-F238E27FC236}">
                      <a16:creationId xmlns:a16="http://schemas.microsoft.com/office/drawing/2014/main" id="{8A1FEBED-931D-9D03-A938-69FB71C3A7AB}"/>
                    </a:ext>
                  </a:extLst>
                </p14:cNvPr>
                <p14:cNvContentPartPr/>
                <p14:nvPr/>
              </p14:nvContentPartPr>
              <p14:xfrm>
                <a:off x="11567277" y="3847545"/>
                <a:ext cx="263160" cy="225000"/>
              </p14:xfrm>
            </p:contentPart>
          </mc:Choice>
          <mc:Fallback xmlns="">
            <p:pic>
              <p:nvPicPr>
                <p:cNvPr id="34" name="Encre 33">
                  <a:extLst>
                    <a:ext uri="{FF2B5EF4-FFF2-40B4-BE49-F238E27FC236}">
                      <a16:creationId xmlns:a16="http://schemas.microsoft.com/office/drawing/2014/main" id="{8A1FEBED-931D-9D03-A938-69FB71C3A7AB}"/>
                    </a:ext>
                  </a:extLst>
                </p:cNvPr>
                <p:cNvPicPr/>
                <p:nvPr/>
              </p:nvPicPr>
              <p:blipFill>
                <a:blip r:embed="rId12"/>
                <a:stretch>
                  <a:fillRect/>
                </a:stretch>
              </p:blipFill>
              <p:spPr>
                <a:xfrm>
                  <a:off x="11549277" y="3811487"/>
                  <a:ext cx="298800" cy="296755"/>
                </a:xfrm>
                <a:prstGeom prst="rect">
                  <a:avLst/>
                </a:prstGeom>
              </p:spPr>
            </p:pic>
          </mc:Fallback>
        </mc:AlternateContent>
        <p:sp>
          <p:nvSpPr>
            <p:cNvPr id="41" name="ZoneTexte 40">
              <a:extLst>
                <a:ext uri="{FF2B5EF4-FFF2-40B4-BE49-F238E27FC236}">
                  <a16:creationId xmlns:a16="http://schemas.microsoft.com/office/drawing/2014/main" id="{FAE85319-AC5E-FE2A-B671-8E52B03D9197}"/>
                </a:ext>
              </a:extLst>
            </p:cNvPr>
            <p:cNvSpPr txBox="1"/>
            <p:nvPr/>
          </p:nvSpPr>
          <p:spPr>
            <a:xfrm>
              <a:off x="514528" y="1123332"/>
              <a:ext cx="10761626" cy="1012200"/>
            </a:xfrm>
            <a:prstGeom prst="rect">
              <a:avLst/>
            </a:prstGeom>
            <a:noFill/>
          </p:spPr>
          <p:txBody>
            <a:bodyPr wrap="square">
              <a:spAutoFit/>
            </a:bodyPr>
            <a:lstStyle/>
            <a:p>
              <a:pPr marL="285750" indent="-285750">
                <a:lnSpc>
                  <a:spcPct val="110000"/>
                </a:lnSpc>
                <a:buFont typeface="Arial" panose="020B0604020202020204" pitchFamily="34" charset="0"/>
                <a:buChar char="•"/>
              </a:pPr>
              <a:r>
                <a:rPr lang="fr-FR" sz="2800">
                  <a:latin typeface="Comfortaa" pitchFamily="2" charset="0"/>
                </a:rPr>
                <a:t>Réductions tarifaires en transport, restauration, culture avec la </a:t>
              </a:r>
              <a:r>
                <a:rPr lang="fr-FR" sz="2800" b="1">
                  <a:solidFill>
                    <a:srgbClr val="12B6DB"/>
                  </a:solidFill>
                  <a:latin typeface="Comfortaa" pitchFamily="2" charset="0"/>
                </a:rPr>
                <a:t>Carte d’Étudiant des Métiers</a:t>
              </a:r>
            </a:p>
          </p:txBody>
        </p:sp>
      </p:grpSp>
    </p:spTree>
    <p:extLst>
      <p:ext uri="{BB962C8B-B14F-4D97-AF65-F5344CB8AC3E}">
        <p14:creationId xmlns:p14="http://schemas.microsoft.com/office/powerpoint/2010/main" val="392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530018-4E57-5710-E31C-5AEAF4B75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814"/>
            <a:ext cx="12190992" cy="6857433"/>
          </a:xfrm>
          <a:prstGeom prst="rect">
            <a:avLst/>
          </a:prstGeom>
        </p:spPr>
      </p:pic>
      <p:sp>
        <p:nvSpPr>
          <p:cNvPr id="27" name="Rectangle 26">
            <a:extLst>
              <a:ext uri="{FF2B5EF4-FFF2-40B4-BE49-F238E27FC236}">
                <a16:creationId xmlns:a16="http://schemas.microsoft.com/office/drawing/2014/main" id="{6D284928-D54D-80CA-0018-CB8BAEDC7925}"/>
              </a:ext>
            </a:extLst>
          </p:cNvPr>
          <p:cNvSpPr/>
          <p:nvPr/>
        </p:nvSpPr>
        <p:spPr>
          <a:xfrm>
            <a:off x="7585017" y="3072762"/>
            <a:ext cx="4605974" cy="377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EF776166-6620-76DE-F3CB-1D2975140A63}"/>
              </a:ext>
            </a:extLst>
          </p:cNvPr>
          <p:cNvSpPr txBox="1">
            <a:spLocks/>
          </p:cNvSpPr>
          <p:nvPr/>
        </p:nvSpPr>
        <p:spPr>
          <a:xfrm>
            <a:off x="903516" y="331746"/>
            <a:ext cx="2662644"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La laïcité</a:t>
            </a:r>
          </a:p>
        </p:txBody>
      </p:sp>
      <p:sp>
        <p:nvSpPr>
          <p:cNvPr id="3" name="Espace réservé du contenu 9">
            <a:extLst>
              <a:ext uri="{FF2B5EF4-FFF2-40B4-BE49-F238E27FC236}">
                <a16:creationId xmlns:a16="http://schemas.microsoft.com/office/drawing/2014/main" id="{50A6D8AD-6F31-6B58-E2E9-96A6A2C5F26E}"/>
              </a:ext>
            </a:extLst>
          </p:cNvPr>
          <p:cNvSpPr txBox="1">
            <a:spLocks/>
          </p:cNvSpPr>
          <p:nvPr/>
        </p:nvSpPr>
        <p:spPr>
          <a:xfrm>
            <a:off x="1165098" y="1243412"/>
            <a:ext cx="10841517" cy="5216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a:latin typeface="Comfortaa" pitchFamily="2" charset="0"/>
            </a:endParaRPr>
          </a:p>
        </p:txBody>
      </p:sp>
      <p:sp>
        <p:nvSpPr>
          <p:cNvPr id="7" name="Ellipse 6">
            <a:extLst>
              <a:ext uri="{FF2B5EF4-FFF2-40B4-BE49-F238E27FC236}">
                <a16:creationId xmlns:a16="http://schemas.microsoft.com/office/drawing/2014/main" id="{D9ECB953-F55E-C263-5F1D-43C870568E90}"/>
              </a:ext>
            </a:extLst>
          </p:cNvPr>
          <p:cNvSpPr/>
          <p:nvPr/>
        </p:nvSpPr>
        <p:spPr>
          <a:xfrm>
            <a:off x="7847195" y="4063584"/>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FC6CB6B-955F-C4AE-34B8-E4EFCF4E1C77}"/>
              </a:ext>
            </a:extLst>
          </p:cNvPr>
          <p:cNvSpPr/>
          <p:nvPr/>
        </p:nvSpPr>
        <p:spPr>
          <a:xfrm>
            <a:off x="7331070" y="3418884"/>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086F2AD0-A0A9-81BA-7905-435DF9BD70A8}"/>
              </a:ext>
            </a:extLst>
          </p:cNvPr>
          <p:cNvSpPr/>
          <p:nvPr/>
        </p:nvSpPr>
        <p:spPr>
          <a:xfrm>
            <a:off x="5919231" y="5488313"/>
            <a:ext cx="545272" cy="545272"/>
          </a:xfrm>
          <a:prstGeom prst="ellipse">
            <a:avLst/>
          </a:prstGeom>
          <a:solidFill>
            <a:srgbClr val="FABC5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6BA117F7-9626-1ABB-112C-5E33098DDA6E}"/>
              </a:ext>
            </a:extLst>
          </p:cNvPr>
          <p:cNvSpPr/>
          <p:nvPr/>
        </p:nvSpPr>
        <p:spPr>
          <a:xfrm>
            <a:off x="358099" y="1505310"/>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C937C679-2F4B-1D51-98CB-C388EE691E40}"/>
                  </a:ext>
                </a:extLst>
              </p14:cNvPr>
              <p14:cNvContentPartPr/>
              <p14:nvPr/>
            </p14:nvContentPartPr>
            <p14:xfrm>
              <a:off x="13213200" y="579000"/>
              <a:ext cx="360" cy="360"/>
            </p14:xfrm>
          </p:contentPart>
        </mc:Choice>
        <mc:Fallback xmlns="">
          <p:pic>
            <p:nvPicPr>
              <p:cNvPr id="18" name="Encre 17">
                <a:extLst>
                  <a:ext uri="{FF2B5EF4-FFF2-40B4-BE49-F238E27FC236}">
                    <a16:creationId xmlns:a16="http://schemas.microsoft.com/office/drawing/2014/main" id="{C937C679-2F4B-1D51-98CB-C388EE691E40}"/>
                  </a:ext>
                </a:extLst>
              </p:cNvPr>
              <p:cNvPicPr/>
              <p:nvPr/>
            </p:nvPicPr>
            <p:blipFill>
              <a:blip r:embed="rId5"/>
              <a:stretch>
                <a:fillRect/>
              </a:stretch>
            </p:blipFill>
            <p:spPr>
              <a:xfrm>
                <a:off x="13195200" y="543000"/>
                <a:ext cx="36000" cy="72000"/>
              </a:xfrm>
              <a:prstGeom prst="rect">
                <a:avLst/>
              </a:prstGeom>
            </p:spPr>
          </p:pic>
        </mc:Fallback>
      </mc:AlternateContent>
      <p:sp>
        <p:nvSpPr>
          <p:cNvPr id="11" name="Rectangle 10">
            <a:extLst>
              <a:ext uri="{FF2B5EF4-FFF2-40B4-BE49-F238E27FC236}">
                <a16:creationId xmlns:a16="http://schemas.microsoft.com/office/drawing/2014/main" id="{7259B46D-6B9F-D433-57A0-C646A2213C10}"/>
              </a:ext>
            </a:extLst>
          </p:cNvPr>
          <p:cNvSpPr/>
          <p:nvPr/>
        </p:nvSpPr>
        <p:spPr>
          <a:xfrm>
            <a:off x="1024857" y="307832"/>
            <a:ext cx="8993785" cy="746868"/>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8">
            <a:extLst>
              <a:ext uri="{FF2B5EF4-FFF2-40B4-BE49-F238E27FC236}">
                <a16:creationId xmlns:a16="http://schemas.microsoft.com/office/drawing/2014/main" id="{743AB149-4970-1A93-A14E-12D9E2AA00F8}"/>
              </a:ext>
            </a:extLst>
          </p:cNvPr>
          <p:cNvSpPr txBox="1">
            <a:spLocks/>
          </p:cNvSpPr>
          <p:nvPr/>
        </p:nvSpPr>
        <p:spPr>
          <a:xfrm>
            <a:off x="1024858" y="432388"/>
            <a:ext cx="10582954"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latin typeface="Comfortaa" pitchFamily="2" charset="0"/>
              </a:rPr>
              <a:t>4 - Rappel : les 3 principes de la laïcité</a:t>
            </a:r>
          </a:p>
        </p:txBody>
      </p:sp>
      <p:sp>
        <p:nvSpPr>
          <p:cNvPr id="14" name="Ellipse 13">
            <a:extLst>
              <a:ext uri="{FF2B5EF4-FFF2-40B4-BE49-F238E27FC236}">
                <a16:creationId xmlns:a16="http://schemas.microsoft.com/office/drawing/2014/main" id="{1F8FB45B-D0ED-9A36-8684-A64937564F1E}"/>
              </a:ext>
            </a:extLst>
          </p:cNvPr>
          <p:cNvSpPr/>
          <p:nvPr/>
        </p:nvSpPr>
        <p:spPr>
          <a:xfrm>
            <a:off x="720563" y="2220279"/>
            <a:ext cx="2695002" cy="2695002"/>
          </a:xfrm>
          <a:prstGeom prst="ellipse">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70554783-1377-3885-54D2-A8CA2C472765}"/>
              </a:ext>
            </a:extLst>
          </p:cNvPr>
          <p:cNvSpPr/>
          <p:nvPr/>
        </p:nvSpPr>
        <p:spPr>
          <a:xfrm>
            <a:off x="4890015" y="2242754"/>
            <a:ext cx="2695002" cy="2695002"/>
          </a:xfrm>
          <a:prstGeom prst="ellipse">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F2964848-8C1B-5FE3-A914-6CE4D456CDAD}"/>
              </a:ext>
            </a:extLst>
          </p:cNvPr>
          <p:cNvSpPr/>
          <p:nvPr/>
        </p:nvSpPr>
        <p:spPr>
          <a:xfrm>
            <a:off x="8852748" y="2242754"/>
            <a:ext cx="2695002" cy="2695002"/>
          </a:xfrm>
          <a:prstGeom prst="ellipse">
            <a:avLst/>
          </a:prstGeom>
          <a:solidFill>
            <a:srgbClr val="E84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4D2FCA1B-592C-097F-DEFD-3FA184A1E659}"/>
              </a:ext>
            </a:extLst>
          </p:cNvPr>
          <p:cNvSpPr txBox="1"/>
          <p:nvPr/>
        </p:nvSpPr>
        <p:spPr>
          <a:xfrm>
            <a:off x="882968" y="3142652"/>
            <a:ext cx="2359218" cy="830997"/>
          </a:xfrm>
          <a:prstGeom prst="rect">
            <a:avLst/>
          </a:prstGeom>
          <a:noFill/>
        </p:spPr>
        <p:txBody>
          <a:bodyPr wrap="square" rtlCol="0">
            <a:spAutoFit/>
          </a:bodyPr>
          <a:lstStyle/>
          <a:p>
            <a:pPr algn="ctr"/>
            <a:r>
              <a:rPr lang="fr-FR" sz="2400" b="1" dirty="0">
                <a:solidFill>
                  <a:schemeClr val="bg1"/>
                </a:solidFill>
                <a:latin typeface="Comfortaa" pitchFamily="2" charset="0"/>
              </a:rPr>
              <a:t>Liberté de conscience</a:t>
            </a:r>
          </a:p>
        </p:txBody>
      </p:sp>
      <p:sp>
        <p:nvSpPr>
          <p:cNvPr id="22" name="ZoneTexte 21">
            <a:extLst>
              <a:ext uri="{FF2B5EF4-FFF2-40B4-BE49-F238E27FC236}">
                <a16:creationId xmlns:a16="http://schemas.microsoft.com/office/drawing/2014/main" id="{263C551F-8A37-D926-6E50-9B4E29BEDA1D}"/>
              </a:ext>
            </a:extLst>
          </p:cNvPr>
          <p:cNvSpPr txBox="1"/>
          <p:nvPr/>
        </p:nvSpPr>
        <p:spPr>
          <a:xfrm>
            <a:off x="4732786" y="2872653"/>
            <a:ext cx="3026658" cy="1569660"/>
          </a:xfrm>
          <a:prstGeom prst="rect">
            <a:avLst/>
          </a:prstGeom>
          <a:noFill/>
        </p:spPr>
        <p:txBody>
          <a:bodyPr wrap="square" rtlCol="0">
            <a:spAutoFit/>
          </a:bodyPr>
          <a:lstStyle/>
          <a:p>
            <a:pPr algn="ctr"/>
            <a:r>
              <a:rPr lang="fr-FR" sz="2400" b="1">
                <a:solidFill>
                  <a:schemeClr val="bg1"/>
                </a:solidFill>
                <a:latin typeface="Comfortaa" pitchFamily="2" charset="0"/>
              </a:rPr>
              <a:t>Séparation de l’État et des organisations religieuses</a:t>
            </a:r>
          </a:p>
        </p:txBody>
      </p:sp>
      <p:sp>
        <p:nvSpPr>
          <p:cNvPr id="23" name="ZoneTexte 22">
            <a:extLst>
              <a:ext uri="{FF2B5EF4-FFF2-40B4-BE49-F238E27FC236}">
                <a16:creationId xmlns:a16="http://schemas.microsoft.com/office/drawing/2014/main" id="{3AA6B7BC-0F81-687C-317A-AC08FA488D6A}"/>
              </a:ext>
            </a:extLst>
          </p:cNvPr>
          <p:cNvSpPr txBox="1"/>
          <p:nvPr/>
        </p:nvSpPr>
        <p:spPr>
          <a:xfrm>
            <a:off x="9069674" y="3079793"/>
            <a:ext cx="2359218" cy="1200329"/>
          </a:xfrm>
          <a:prstGeom prst="rect">
            <a:avLst/>
          </a:prstGeom>
          <a:noFill/>
        </p:spPr>
        <p:txBody>
          <a:bodyPr wrap="square" rtlCol="0">
            <a:spAutoFit/>
          </a:bodyPr>
          <a:lstStyle/>
          <a:p>
            <a:pPr algn="ctr"/>
            <a:r>
              <a:rPr lang="fr-FR" sz="2400" b="1" dirty="0">
                <a:solidFill>
                  <a:schemeClr val="bg1"/>
                </a:solidFill>
                <a:latin typeface="Comfortaa" pitchFamily="2" charset="0"/>
              </a:rPr>
              <a:t>Égalité de tous devant la loi</a:t>
            </a:r>
          </a:p>
        </p:txBody>
      </p:sp>
      <p:sp>
        <p:nvSpPr>
          <p:cNvPr id="28" name="ZoneTexte 27">
            <a:extLst>
              <a:ext uri="{FF2B5EF4-FFF2-40B4-BE49-F238E27FC236}">
                <a16:creationId xmlns:a16="http://schemas.microsoft.com/office/drawing/2014/main" id="{B4F22BE9-C7F6-8B2B-1568-D553AF901BBF}"/>
              </a:ext>
            </a:extLst>
          </p:cNvPr>
          <p:cNvSpPr txBox="1"/>
          <p:nvPr/>
        </p:nvSpPr>
        <p:spPr>
          <a:xfrm>
            <a:off x="3569149" y="6000616"/>
            <a:ext cx="5276296" cy="646331"/>
          </a:xfrm>
          <a:prstGeom prst="rect">
            <a:avLst/>
          </a:prstGeom>
          <a:noFill/>
        </p:spPr>
        <p:txBody>
          <a:bodyPr wrap="square" rtlCol="0">
            <a:spAutoFit/>
          </a:bodyPr>
          <a:lstStyle/>
          <a:p>
            <a:pPr algn="ctr"/>
            <a:r>
              <a:rPr lang="fr-FR" dirty="0">
                <a:latin typeface="Comfortaa" pitchFamily="2" charset="0"/>
              </a:rPr>
              <a:t>Source vidéo : </a:t>
            </a:r>
            <a:r>
              <a:rPr lang="fr-FR" dirty="0">
                <a:latin typeface="Comfortaa" pitchFamily="2" charset="0"/>
                <a:hlinkClick r:id="rId6"/>
              </a:rPr>
              <a:t>Comprendre la laïcité en France en trois minutes (lemonde.fr)</a:t>
            </a:r>
            <a:endParaRPr lang="fr-FR" dirty="0">
              <a:latin typeface="Comfortaa" pitchFamily="2" charset="0"/>
            </a:endParaRPr>
          </a:p>
        </p:txBody>
      </p:sp>
    </p:spTree>
    <p:extLst>
      <p:ext uri="{BB962C8B-B14F-4D97-AF65-F5344CB8AC3E}">
        <p14:creationId xmlns:p14="http://schemas.microsoft.com/office/powerpoint/2010/main" val="41759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p:bldP spid="22" grpId="0"/>
      <p:bldP spid="23"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7BC9CFC-FD26-CE23-3D1C-65F8A5ACB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pic>
        <p:nvPicPr>
          <p:cNvPr id="4" name="Image 3">
            <a:extLst>
              <a:ext uri="{FF2B5EF4-FFF2-40B4-BE49-F238E27FC236}">
                <a16:creationId xmlns:a16="http://schemas.microsoft.com/office/drawing/2014/main" id="{E20AEDF6-CAC7-6E5A-9BBA-1291D06E4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608" y="3038678"/>
            <a:ext cx="9387477" cy="3522323"/>
          </a:xfrm>
          <a:prstGeom prst="rect">
            <a:avLst/>
          </a:prstGeom>
          <a:effectLst>
            <a:outerShdw blurRad="190500" algn="ctr" rotWithShape="0">
              <a:prstClr val="black">
                <a:alpha val="70000"/>
              </a:prstClr>
            </a:outerShdw>
          </a:effectLst>
        </p:spPr>
      </p:pic>
      <p:pic>
        <p:nvPicPr>
          <p:cNvPr id="2" name="Image 1" descr="Une image contenant texte&#10;&#10;Description générée automatiquement">
            <a:extLst>
              <a:ext uri="{FF2B5EF4-FFF2-40B4-BE49-F238E27FC236}">
                <a16:creationId xmlns:a16="http://schemas.microsoft.com/office/drawing/2014/main" id="{F5850259-24E9-5C98-B6F5-4DA1E12E9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04" y="1143424"/>
            <a:ext cx="4571151" cy="2285576"/>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4847AFEC-745E-91CE-A099-7DF315D91AB1}"/>
              </a:ext>
            </a:extLst>
          </p:cNvPr>
          <p:cNvSpPr/>
          <p:nvPr/>
        </p:nvSpPr>
        <p:spPr>
          <a:xfrm>
            <a:off x="1024855" y="247660"/>
            <a:ext cx="8864577" cy="746868"/>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8">
            <a:extLst>
              <a:ext uri="{FF2B5EF4-FFF2-40B4-BE49-F238E27FC236}">
                <a16:creationId xmlns:a16="http://schemas.microsoft.com/office/drawing/2014/main" id="{E71EA6B9-9579-8814-3DEB-335E54F90BCA}"/>
              </a:ext>
            </a:extLst>
          </p:cNvPr>
          <p:cNvSpPr txBox="1">
            <a:spLocks/>
          </p:cNvSpPr>
          <p:nvPr/>
        </p:nvSpPr>
        <p:spPr>
          <a:xfrm>
            <a:off x="1032720" y="331746"/>
            <a:ext cx="9274157" cy="9601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latin typeface="Comfortaa" pitchFamily="2" charset="0"/>
              </a:rPr>
              <a:t>4 - Rappel : Conditions d’honorabilité</a:t>
            </a:r>
          </a:p>
        </p:txBody>
      </p:sp>
      <p:sp>
        <p:nvSpPr>
          <p:cNvPr id="10" name="Ellipse 9">
            <a:extLst>
              <a:ext uri="{FF2B5EF4-FFF2-40B4-BE49-F238E27FC236}">
                <a16:creationId xmlns:a16="http://schemas.microsoft.com/office/drawing/2014/main" id="{CCBC1B89-CF7E-EB69-AE78-CB9232AB9352}"/>
              </a:ext>
            </a:extLst>
          </p:cNvPr>
          <p:cNvSpPr/>
          <p:nvPr/>
        </p:nvSpPr>
        <p:spPr>
          <a:xfrm>
            <a:off x="972757" y="3703526"/>
            <a:ext cx="1558440" cy="1439832"/>
          </a:xfrm>
          <a:prstGeom prst="ellipse">
            <a:avLst/>
          </a:prstGeom>
          <a:solidFill>
            <a:schemeClr val="accent6">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6D00FD2-9944-C439-8C1D-95D5B0A431EB}"/>
              </a:ext>
            </a:extLst>
          </p:cNvPr>
          <p:cNvSpPr/>
          <p:nvPr/>
        </p:nvSpPr>
        <p:spPr>
          <a:xfrm>
            <a:off x="5706163" y="1588619"/>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73A3F70-F448-B70B-7A4D-505D5EF8CEA9}"/>
              </a:ext>
            </a:extLst>
          </p:cNvPr>
          <p:cNvSpPr txBox="1"/>
          <p:nvPr/>
        </p:nvSpPr>
        <p:spPr>
          <a:xfrm>
            <a:off x="6251067" y="1407892"/>
            <a:ext cx="5420115" cy="830997"/>
          </a:xfrm>
          <a:prstGeom prst="rect">
            <a:avLst/>
          </a:prstGeom>
          <a:noFill/>
        </p:spPr>
        <p:txBody>
          <a:bodyPr wrap="square">
            <a:spAutoFit/>
          </a:bodyPr>
          <a:lstStyle/>
          <a:p>
            <a:r>
              <a:rPr lang="fr-FR" sz="2400" b="1" i="1">
                <a:solidFill>
                  <a:srgbClr val="12B6DB"/>
                </a:solidFill>
                <a:effectLst/>
                <a:latin typeface="Comfortaa" pitchFamily="2" charset="0"/>
              </a:rPr>
              <a:t>Nemo jus </a:t>
            </a:r>
            <a:r>
              <a:rPr lang="fr-FR" sz="2400" b="1" i="1" err="1">
                <a:solidFill>
                  <a:srgbClr val="12B6DB"/>
                </a:solidFill>
                <a:effectLst/>
                <a:latin typeface="Comfortaa" pitchFamily="2" charset="0"/>
              </a:rPr>
              <a:t>ignorare</a:t>
            </a:r>
            <a:r>
              <a:rPr lang="fr-FR" sz="2400" b="1" i="1">
                <a:solidFill>
                  <a:srgbClr val="12B6DB"/>
                </a:solidFill>
                <a:effectLst/>
                <a:latin typeface="Comfortaa" pitchFamily="2" charset="0"/>
              </a:rPr>
              <a:t> </a:t>
            </a:r>
            <a:r>
              <a:rPr lang="fr-FR" sz="2400" b="1" i="1" err="1">
                <a:solidFill>
                  <a:srgbClr val="12B6DB"/>
                </a:solidFill>
                <a:effectLst/>
                <a:latin typeface="Comfortaa" pitchFamily="2" charset="0"/>
              </a:rPr>
              <a:t>censetur</a:t>
            </a:r>
            <a:endParaRPr lang="fr-FR" sz="2400" b="1" i="1">
              <a:solidFill>
                <a:srgbClr val="12B6DB"/>
              </a:solidFill>
              <a:latin typeface="Comfortaa" pitchFamily="2" charset="0"/>
            </a:endParaRPr>
          </a:p>
          <a:p>
            <a:r>
              <a:rPr lang="fr-FR" sz="2400" i="0">
                <a:solidFill>
                  <a:srgbClr val="202122"/>
                </a:solidFill>
                <a:effectLst/>
                <a:latin typeface="Comfortaa" pitchFamily="2" charset="0"/>
              </a:rPr>
              <a:t>Nul n'est censé ignorer la loi </a:t>
            </a:r>
            <a:r>
              <a:rPr lang="fr-FR" b="0" i="0">
                <a:solidFill>
                  <a:srgbClr val="202122"/>
                </a:solidFill>
                <a:effectLst/>
                <a:latin typeface="Comfortaa" pitchFamily="2" charset="0"/>
              </a:rPr>
              <a:t> </a:t>
            </a:r>
            <a:endParaRPr lang="fr-FR">
              <a:latin typeface="Comfortaa" pitchFamily="2" charset="0"/>
            </a:endParaRPr>
          </a:p>
        </p:txBody>
      </p:sp>
    </p:spTree>
    <p:extLst>
      <p:ext uri="{BB962C8B-B14F-4D97-AF65-F5344CB8AC3E}">
        <p14:creationId xmlns:p14="http://schemas.microsoft.com/office/powerpoint/2010/main" val="35711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e 41">
            <a:extLst>
              <a:ext uri="{FF2B5EF4-FFF2-40B4-BE49-F238E27FC236}">
                <a16:creationId xmlns:a16="http://schemas.microsoft.com/office/drawing/2014/main" id="{F839C616-69C5-E85F-C806-FE608BAE6B1B}"/>
              </a:ext>
            </a:extLst>
          </p:cNvPr>
          <p:cNvGrpSpPr/>
          <p:nvPr/>
        </p:nvGrpSpPr>
        <p:grpSpPr>
          <a:xfrm>
            <a:off x="1008" y="-619"/>
            <a:ext cx="12190992" cy="6857433"/>
            <a:chOff x="1008" y="-619"/>
            <a:chExt cx="12190992" cy="6857433"/>
          </a:xfrm>
        </p:grpSpPr>
        <p:grpSp>
          <p:nvGrpSpPr>
            <p:cNvPr id="33" name="Groupe 32">
              <a:extLst>
                <a:ext uri="{FF2B5EF4-FFF2-40B4-BE49-F238E27FC236}">
                  <a16:creationId xmlns:a16="http://schemas.microsoft.com/office/drawing/2014/main" id="{1393DEE4-3242-471A-192B-ABA43AD9BC94}"/>
                </a:ext>
              </a:extLst>
            </p:cNvPr>
            <p:cNvGrpSpPr/>
            <p:nvPr/>
          </p:nvGrpSpPr>
          <p:grpSpPr>
            <a:xfrm>
              <a:off x="1008" y="-619"/>
              <a:ext cx="12190992" cy="6857433"/>
              <a:chOff x="1008" y="-619"/>
              <a:chExt cx="12190992" cy="6857433"/>
            </a:xfrm>
          </p:grpSpPr>
          <p:grpSp>
            <p:nvGrpSpPr>
              <p:cNvPr id="28" name="Groupe 27">
                <a:extLst>
                  <a:ext uri="{FF2B5EF4-FFF2-40B4-BE49-F238E27FC236}">
                    <a16:creationId xmlns:a16="http://schemas.microsoft.com/office/drawing/2014/main" id="{58C6962B-5929-6069-3943-0738E57C6BB8}"/>
                  </a:ext>
                </a:extLst>
              </p:cNvPr>
              <p:cNvGrpSpPr/>
              <p:nvPr/>
            </p:nvGrpSpPr>
            <p:grpSpPr>
              <a:xfrm>
                <a:off x="1008" y="-619"/>
                <a:ext cx="12190992" cy="6857433"/>
                <a:chOff x="1008" y="-619"/>
                <a:chExt cx="12190992" cy="6857433"/>
              </a:xfrm>
            </p:grpSpPr>
            <p:pic>
              <p:nvPicPr>
                <p:cNvPr id="5" name="Image 4">
                  <a:extLst>
                    <a:ext uri="{FF2B5EF4-FFF2-40B4-BE49-F238E27FC236}">
                      <a16:creationId xmlns:a16="http://schemas.microsoft.com/office/drawing/2014/main" id="{BBE8B341-F2A3-91EB-44BC-16A0FE9A1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619"/>
                  <a:ext cx="12190992" cy="6857433"/>
                </a:xfrm>
                <a:prstGeom prst="rect">
                  <a:avLst/>
                </a:prstGeom>
              </p:spPr>
            </p:pic>
            <p:sp>
              <p:nvSpPr>
                <p:cNvPr id="27" name="Rectangle 26">
                  <a:extLst>
                    <a:ext uri="{FF2B5EF4-FFF2-40B4-BE49-F238E27FC236}">
                      <a16:creationId xmlns:a16="http://schemas.microsoft.com/office/drawing/2014/main" id="{2215FDE0-2617-D12A-CCE0-35DAAA40F1BF}"/>
                    </a:ext>
                  </a:extLst>
                </p:cNvPr>
                <p:cNvSpPr/>
                <p:nvPr/>
              </p:nvSpPr>
              <p:spPr>
                <a:xfrm>
                  <a:off x="10613961" y="0"/>
                  <a:ext cx="1565931" cy="105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Rectangle 31">
                <a:extLst>
                  <a:ext uri="{FF2B5EF4-FFF2-40B4-BE49-F238E27FC236}">
                    <a16:creationId xmlns:a16="http://schemas.microsoft.com/office/drawing/2014/main" id="{784602D8-7C22-0C2C-B493-CEA4EA8979AD}"/>
                  </a:ext>
                </a:extLst>
              </p:cNvPr>
              <p:cNvSpPr/>
              <p:nvPr/>
            </p:nvSpPr>
            <p:spPr>
              <a:xfrm>
                <a:off x="8373292" y="1699004"/>
                <a:ext cx="3815356" cy="5157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llipse 5">
              <a:extLst>
                <a:ext uri="{FF2B5EF4-FFF2-40B4-BE49-F238E27FC236}">
                  <a16:creationId xmlns:a16="http://schemas.microsoft.com/office/drawing/2014/main" id="{D7F8CA84-997B-F2D6-CF7E-75BC74322200}"/>
                </a:ext>
              </a:extLst>
            </p:cNvPr>
            <p:cNvSpPr/>
            <p:nvPr/>
          </p:nvSpPr>
          <p:spPr>
            <a:xfrm>
              <a:off x="122292" y="6016283"/>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28E7BAE7-C705-856C-C1E4-9ED61D4565CD}"/>
                </a:ext>
              </a:extLst>
            </p:cNvPr>
            <p:cNvSpPr/>
            <p:nvPr/>
          </p:nvSpPr>
          <p:spPr>
            <a:xfrm>
              <a:off x="244179" y="3560892"/>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descr="Une image contenant logo&#10;&#10;Description générée automatiquement">
              <a:extLst>
                <a:ext uri="{FF2B5EF4-FFF2-40B4-BE49-F238E27FC236}">
                  <a16:creationId xmlns:a16="http://schemas.microsoft.com/office/drawing/2014/main" id="{08383B16-117A-202A-B7F1-02A5459A5975}"/>
                </a:ext>
              </a:extLst>
            </p:cNvPr>
            <p:cNvPicPr>
              <a:picLocks noChangeAspect="1"/>
            </p:cNvPicPr>
            <p:nvPr/>
          </p:nvPicPr>
          <p:blipFill rotWithShape="1">
            <a:blip r:embed="rId4">
              <a:extLst>
                <a:ext uri="{28A0092B-C50C-407E-A947-70E740481C1C}">
                  <a14:useLocalDpi xmlns:a14="http://schemas.microsoft.com/office/drawing/2010/main" val="0"/>
                </a:ext>
              </a:extLst>
            </a:blip>
            <a:srcRect l="14557" t="15311" r="8501" b="16083"/>
            <a:stretch/>
          </p:blipFill>
          <p:spPr>
            <a:xfrm>
              <a:off x="9971414" y="130534"/>
              <a:ext cx="2164982" cy="1287298"/>
            </a:xfrm>
            <a:prstGeom prst="rect">
              <a:avLst/>
            </a:prstGeom>
          </p:spPr>
        </p:pic>
        <p:pic>
          <p:nvPicPr>
            <p:cNvPr id="31" name="Image 30" descr="Une image contenant texte&#10;&#10;Description générée automatiquement">
              <a:extLst>
                <a:ext uri="{FF2B5EF4-FFF2-40B4-BE49-F238E27FC236}">
                  <a16:creationId xmlns:a16="http://schemas.microsoft.com/office/drawing/2014/main" id="{B4F09775-3CAE-2997-5F08-8409A6651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3720" y="6086915"/>
              <a:ext cx="1188720" cy="528618"/>
            </a:xfrm>
            <a:prstGeom prst="rect">
              <a:avLst/>
            </a:prstGeom>
          </p:spPr>
        </p:pic>
        <p:sp>
          <p:nvSpPr>
            <p:cNvPr id="34" name="Ellipse 33">
              <a:extLst>
                <a:ext uri="{FF2B5EF4-FFF2-40B4-BE49-F238E27FC236}">
                  <a16:creationId xmlns:a16="http://schemas.microsoft.com/office/drawing/2014/main" id="{A54B4B05-1C4D-E64C-CEE7-F458E921F4BB}"/>
                </a:ext>
              </a:extLst>
            </p:cNvPr>
            <p:cNvSpPr/>
            <p:nvPr/>
          </p:nvSpPr>
          <p:spPr>
            <a:xfrm>
              <a:off x="4379279" y="3706071"/>
              <a:ext cx="654129" cy="661727"/>
            </a:xfrm>
            <a:prstGeom prst="ellipse">
              <a:avLst/>
            </a:prstGeom>
            <a:solidFill>
              <a:srgbClr val="FAB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Espace réservé de la date 3">
            <a:extLst>
              <a:ext uri="{FF2B5EF4-FFF2-40B4-BE49-F238E27FC236}">
                <a16:creationId xmlns:a16="http://schemas.microsoft.com/office/drawing/2014/main" id="{A3BBFF10-ADFB-4400-7418-AD4AF5165118}"/>
              </a:ext>
            </a:extLst>
          </p:cNvPr>
          <p:cNvSpPr txBox="1">
            <a:spLocks/>
          </p:cNvSpPr>
          <p:nvPr/>
        </p:nvSpPr>
        <p:spPr>
          <a:xfrm>
            <a:off x="283028" y="649168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08DD5B-8EB2-40CE-8352-ED9601E5185D}" type="datetime1">
              <a:rPr lang="fr-FR" smtClean="0"/>
              <a:pPr/>
              <a:t>20/11/2023</a:t>
            </a:fld>
            <a:endParaRPr lang="fr-FR"/>
          </a:p>
        </p:txBody>
      </p:sp>
      <p:sp>
        <p:nvSpPr>
          <p:cNvPr id="15" name="Titre 6">
            <a:extLst>
              <a:ext uri="{FF2B5EF4-FFF2-40B4-BE49-F238E27FC236}">
                <a16:creationId xmlns:a16="http://schemas.microsoft.com/office/drawing/2014/main" id="{B8AD93D8-3BF2-A299-7A92-D68A073BF915}"/>
              </a:ext>
            </a:extLst>
          </p:cNvPr>
          <p:cNvSpPr txBox="1">
            <a:spLocks/>
          </p:cNvSpPr>
          <p:nvPr/>
        </p:nvSpPr>
        <p:spPr>
          <a:xfrm>
            <a:off x="789510" y="3497004"/>
            <a:ext cx="2846319" cy="7227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a:solidFill>
                  <a:schemeClr val="bg1"/>
                </a:solidFill>
                <a:latin typeface="Comfortaa" pitchFamily="2" charset="0"/>
              </a:rPr>
              <a:t>Qualité</a:t>
            </a:r>
          </a:p>
        </p:txBody>
      </p:sp>
      <p:sp>
        <p:nvSpPr>
          <p:cNvPr id="19" name="Rectangle 18">
            <a:extLst>
              <a:ext uri="{FF2B5EF4-FFF2-40B4-BE49-F238E27FC236}">
                <a16:creationId xmlns:a16="http://schemas.microsoft.com/office/drawing/2014/main" id="{06442E21-897B-B273-0586-48B48730499C}"/>
              </a:ext>
            </a:extLst>
          </p:cNvPr>
          <p:cNvSpPr/>
          <p:nvPr/>
        </p:nvSpPr>
        <p:spPr>
          <a:xfrm>
            <a:off x="1150354" y="358248"/>
            <a:ext cx="6354417" cy="722746"/>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6">
            <a:extLst>
              <a:ext uri="{FF2B5EF4-FFF2-40B4-BE49-F238E27FC236}">
                <a16:creationId xmlns:a16="http://schemas.microsoft.com/office/drawing/2014/main" id="{098531D6-8863-D221-3C97-72CE19C39271}"/>
              </a:ext>
            </a:extLst>
          </p:cNvPr>
          <p:cNvSpPr txBox="1">
            <a:spLocks/>
          </p:cNvSpPr>
          <p:nvPr/>
        </p:nvSpPr>
        <p:spPr>
          <a:xfrm>
            <a:off x="1150353" y="335177"/>
            <a:ext cx="6354418" cy="7227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400" b="1" dirty="0">
                <a:solidFill>
                  <a:schemeClr val="bg1"/>
                </a:solidFill>
                <a:latin typeface="Comfortaa" pitchFamily="2" charset="0"/>
              </a:rPr>
              <a:t>Merci pour votre attention</a:t>
            </a:r>
          </a:p>
        </p:txBody>
      </p:sp>
      <p:sp>
        <p:nvSpPr>
          <p:cNvPr id="9" name="ZoneTexte 8">
            <a:extLst>
              <a:ext uri="{FF2B5EF4-FFF2-40B4-BE49-F238E27FC236}">
                <a16:creationId xmlns:a16="http://schemas.microsoft.com/office/drawing/2014/main" id="{89B69AE9-A175-5B9B-0864-D36E19A2E3FC}"/>
              </a:ext>
            </a:extLst>
          </p:cNvPr>
          <p:cNvSpPr txBox="1"/>
          <p:nvPr/>
        </p:nvSpPr>
        <p:spPr>
          <a:xfrm>
            <a:off x="4417561" y="1699004"/>
            <a:ext cx="7481443" cy="954107"/>
          </a:xfrm>
          <a:prstGeom prst="rect">
            <a:avLst/>
          </a:prstGeom>
          <a:noFill/>
        </p:spPr>
        <p:txBody>
          <a:bodyPr wrap="square">
            <a:spAutoFit/>
          </a:bodyPr>
          <a:lstStyle/>
          <a:p>
            <a:r>
              <a:rPr lang="fr-FR" sz="2800" dirty="0">
                <a:solidFill>
                  <a:srgbClr val="002060"/>
                </a:solidFill>
                <a:latin typeface="Comfortaa" pitchFamily="2" charset="0"/>
              </a:rPr>
              <a:t>Toute l’équipe du CFA Sport Animation Occitanie est à votre écoute.</a:t>
            </a:r>
          </a:p>
        </p:txBody>
      </p:sp>
      <p:pic>
        <p:nvPicPr>
          <p:cNvPr id="10" name="Image 9" descr="Une image contenant personne, posant, groupe, gens&#10;&#10;Description générée automatiquement">
            <a:extLst>
              <a:ext uri="{FF2B5EF4-FFF2-40B4-BE49-F238E27FC236}">
                <a16:creationId xmlns:a16="http://schemas.microsoft.com/office/drawing/2014/main" id="{84D57D46-AC05-04F0-2E1A-591CEB6E5913}"/>
              </a:ext>
            </a:extLst>
          </p:cNvPr>
          <p:cNvPicPr>
            <a:picLocks noChangeAspect="1"/>
          </p:cNvPicPr>
          <p:nvPr/>
        </p:nvPicPr>
        <p:blipFill rotWithShape="1">
          <a:blip r:embed="rId6">
            <a:extLst>
              <a:ext uri="{28A0092B-C50C-407E-A947-70E740481C1C}">
                <a14:useLocalDpi xmlns:a14="http://schemas.microsoft.com/office/drawing/2010/main" val="0"/>
              </a:ext>
            </a:extLst>
          </a:blip>
          <a:srcRect l="8180" t="10781" r="13444" b="30879"/>
          <a:stretch/>
        </p:blipFill>
        <p:spPr>
          <a:xfrm>
            <a:off x="482926" y="1815680"/>
            <a:ext cx="3717419" cy="3666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5" name="Groupe 24">
            <a:extLst>
              <a:ext uri="{FF2B5EF4-FFF2-40B4-BE49-F238E27FC236}">
                <a16:creationId xmlns:a16="http://schemas.microsoft.com/office/drawing/2014/main" id="{4E6BC5C4-D923-E55B-4BB3-391D2492BA2E}"/>
              </a:ext>
            </a:extLst>
          </p:cNvPr>
          <p:cNvGrpSpPr/>
          <p:nvPr/>
        </p:nvGrpSpPr>
        <p:grpSpPr>
          <a:xfrm>
            <a:off x="4297984" y="3070581"/>
            <a:ext cx="5030824" cy="1723718"/>
            <a:chOff x="3918507" y="2632062"/>
            <a:chExt cx="5030824" cy="1723718"/>
          </a:xfrm>
        </p:grpSpPr>
        <p:sp>
          <p:nvSpPr>
            <p:cNvPr id="14" name="ZoneTexte 13">
              <a:extLst>
                <a:ext uri="{FF2B5EF4-FFF2-40B4-BE49-F238E27FC236}">
                  <a16:creationId xmlns:a16="http://schemas.microsoft.com/office/drawing/2014/main" id="{F2964300-625F-DFAB-DB44-A4FBD6709389}"/>
                </a:ext>
              </a:extLst>
            </p:cNvPr>
            <p:cNvSpPr txBox="1"/>
            <p:nvPr/>
          </p:nvSpPr>
          <p:spPr>
            <a:xfrm>
              <a:off x="3918507" y="2632062"/>
              <a:ext cx="5030824" cy="461665"/>
            </a:xfrm>
            <a:prstGeom prst="rect">
              <a:avLst/>
            </a:prstGeom>
            <a:noFill/>
          </p:spPr>
          <p:txBody>
            <a:bodyPr wrap="square">
              <a:spAutoFit/>
            </a:bodyPr>
            <a:lstStyle/>
            <a:p>
              <a:pPr marL="0" indent="0" algn="ctr">
                <a:lnSpc>
                  <a:spcPct val="100000"/>
                </a:lnSpc>
                <a:spcBef>
                  <a:spcPts val="0"/>
                </a:spcBef>
                <a:buFont typeface="Arial" panose="020B0604020202020204" pitchFamily="34" charset="0"/>
                <a:buNone/>
              </a:pPr>
              <a:r>
                <a:rPr lang="fr-FR" sz="2400" b="1" dirty="0">
                  <a:solidFill>
                    <a:srgbClr val="002060"/>
                  </a:solidFill>
                  <a:latin typeface="Comfortaa" pitchFamily="2" charset="0"/>
                </a:rPr>
                <a:t>Standard téléphonique</a:t>
              </a:r>
            </a:p>
          </p:txBody>
        </p:sp>
        <p:sp>
          <p:nvSpPr>
            <p:cNvPr id="16" name="ZoneTexte 15">
              <a:extLst>
                <a:ext uri="{FF2B5EF4-FFF2-40B4-BE49-F238E27FC236}">
                  <a16:creationId xmlns:a16="http://schemas.microsoft.com/office/drawing/2014/main" id="{630D65FE-519F-5A3A-05B2-7CC2266C5B9A}"/>
                </a:ext>
              </a:extLst>
            </p:cNvPr>
            <p:cNvSpPr txBox="1"/>
            <p:nvPr/>
          </p:nvSpPr>
          <p:spPr>
            <a:xfrm>
              <a:off x="4424366" y="3001563"/>
              <a:ext cx="4076643" cy="1354217"/>
            </a:xfrm>
            <a:prstGeom prst="rect">
              <a:avLst/>
            </a:prstGeom>
            <a:noFill/>
          </p:spPr>
          <p:txBody>
            <a:bodyPr wrap="square">
              <a:spAutoFit/>
            </a:bodyPr>
            <a:lstStyle/>
            <a:p>
              <a:pPr algn="ctr"/>
              <a:r>
                <a:rPr lang="fr-FR" b="1" dirty="0">
                  <a:solidFill>
                    <a:srgbClr val="12B6DB"/>
                  </a:solidFill>
                  <a:latin typeface="Comfortaa" pitchFamily="2" charset="0"/>
                </a:rPr>
                <a:t>de 9h à 13h</a:t>
              </a:r>
            </a:p>
            <a:p>
              <a:pPr algn="ctr"/>
              <a:r>
                <a:rPr lang="fr-FR" sz="4000" b="1" dirty="0">
                  <a:solidFill>
                    <a:srgbClr val="12B6DB"/>
                  </a:solidFill>
                  <a:latin typeface="Comfortaa" pitchFamily="2" charset="0"/>
                </a:rPr>
                <a:t>04 67 61 72 28</a:t>
              </a:r>
            </a:p>
            <a:p>
              <a:pPr algn="ctr"/>
              <a:r>
                <a:rPr lang="fr-FR" sz="2400" b="1" dirty="0">
                  <a:solidFill>
                    <a:srgbClr val="002060"/>
                  </a:solidFill>
                  <a:latin typeface="Comfortaa" pitchFamily="2" charset="0"/>
                </a:rPr>
                <a:t>cfa@cfa-sport.com </a:t>
              </a:r>
              <a:endParaRPr lang="fr-FR" sz="2400" dirty="0">
                <a:solidFill>
                  <a:srgbClr val="002060"/>
                </a:solidFill>
                <a:latin typeface="Comfortaa" pitchFamily="2" charset="0"/>
              </a:endParaRPr>
            </a:p>
          </p:txBody>
        </p:sp>
      </p:grpSp>
      <p:sp>
        <p:nvSpPr>
          <p:cNvPr id="18" name="ZoneTexte 17">
            <a:extLst>
              <a:ext uri="{FF2B5EF4-FFF2-40B4-BE49-F238E27FC236}">
                <a16:creationId xmlns:a16="http://schemas.microsoft.com/office/drawing/2014/main" id="{7FFAA1B3-CA1E-9DC5-C590-4FCFE571C343}"/>
              </a:ext>
            </a:extLst>
          </p:cNvPr>
          <p:cNvSpPr txBox="1"/>
          <p:nvPr/>
        </p:nvSpPr>
        <p:spPr>
          <a:xfrm>
            <a:off x="3750489" y="4859901"/>
            <a:ext cx="6183350" cy="923330"/>
          </a:xfrm>
          <a:prstGeom prst="rect">
            <a:avLst/>
          </a:prstGeom>
          <a:noFill/>
        </p:spPr>
        <p:txBody>
          <a:bodyPr wrap="square">
            <a:spAutoFit/>
          </a:bodyPr>
          <a:lstStyle/>
          <a:p>
            <a:pPr algn="ctr"/>
            <a:r>
              <a:rPr lang="fr-FR" sz="1800" b="1" dirty="0">
                <a:solidFill>
                  <a:srgbClr val="002060"/>
                </a:solidFill>
                <a:latin typeface="Comfortaa" pitchFamily="2" charset="0"/>
              </a:rPr>
              <a:t>Maison régionale des sports</a:t>
            </a:r>
          </a:p>
          <a:p>
            <a:pPr algn="ctr"/>
            <a:r>
              <a:rPr lang="fr-FR" sz="1800" b="1" dirty="0">
                <a:solidFill>
                  <a:srgbClr val="002060"/>
                </a:solidFill>
                <a:latin typeface="Comfortaa" pitchFamily="2" charset="0"/>
              </a:rPr>
              <a:t>1039 rue Georges Méliès – CS 37093</a:t>
            </a:r>
          </a:p>
          <a:p>
            <a:pPr algn="ctr"/>
            <a:r>
              <a:rPr lang="fr-FR" b="1" dirty="0">
                <a:solidFill>
                  <a:srgbClr val="002060"/>
                </a:solidFill>
                <a:latin typeface="Comfortaa" pitchFamily="2" charset="0"/>
              </a:rPr>
              <a:t>34967 Montpellier Cedex 2</a:t>
            </a:r>
            <a:endParaRPr lang="fr-FR" dirty="0"/>
          </a:p>
        </p:txBody>
      </p:sp>
      <p:grpSp>
        <p:nvGrpSpPr>
          <p:cNvPr id="3" name="Groupe 2">
            <a:extLst>
              <a:ext uri="{FF2B5EF4-FFF2-40B4-BE49-F238E27FC236}">
                <a16:creationId xmlns:a16="http://schemas.microsoft.com/office/drawing/2014/main" id="{0A9B0A86-4B36-6B51-B706-BC529A3525E4}"/>
              </a:ext>
            </a:extLst>
          </p:cNvPr>
          <p:cNvGrpSpPr/>
          <p:nvPr/>
        </p:nvGrpSpPr>
        <p:grpSpPr>
          <a:xfrm>
            <a:off x="9149143" y="3063576"/>
            <a:ext cx="2664714" cy="2403543"/>
            <a:chOff x="9149143" y="3063576"/>
            <a:chExt cx="2664714" cy="2403543"/>
          </a:xfrm>
        </p:grpSpPr>
        <p:sp>
          <p:nvSpPr>
            <p:cNvPr id="37" name="ZoneTexte 36">
              <a:extLst>
                <a:ext uri="{FF2B5EF4-FFF2-40B4-BE49-F238E27FC236}">
                  <a16:creationId xmlns:a16="http://schemas.microsoft.com/office/drawing/2014/main" id="{48ADB455-3C8C-1755-185A-12D52309432D}"/>
                </a:ext>
              </a:extLst>
            </p:cNvPr>
            <p:cNvSpPr txBox="1"/>
            <p:nvPr/>
          </p:nvSpPr>
          <p:spPr>
            <a:xfrm>
              <a:off x="9149143" y="3063576"/>
              <a:ext cx="2664714" cy="738664"/>
            </a:xfrm>
            <a:prstGeom prst="rect">
              <a:avLst/>
            </a:prstGeom>
            <a:noFill/>
          </p:spPr>
          <p:txBody>
            <a:bodyPr wrap="square">
              <a:spAutoFit/>
            </a:bodyPr>
            <a:lstStyle/>
            <a:p>
              <a:pPr marL="0" indent="0" algn="ctr">
                <a:lnSpc>
                  <a:spcPct val="100000"/>
                </a:lnSpc>
                <a:spcBef>
                  <a:spcPts val="0"/>
                </a:spcBef>
                <a:buFont typeface="Arial" panose="020B0604020202020204" pitchFamily="34" charset="0"/>
                <a:buNone/>
              </a:pPr>
              <a:r>
                <a:rPr lang="fr-FR" sz="2400" b="1" dirty="0">
                  <a:solidFill>
                    <a:srgbClr val="002060"/>
                  </a:solidFill>
                  <a:latin typeface="Comfortaa" pitchFamily="2" charset="0"/>
                </a:rPr>
                <a:t>Site internet</a:t>
              </a:r>
            </a:p>
            <a:p>
              <a:pPr marL="0" indent="0" algn="ctr">
                <a:lnSpc>
                  <a:spcPct val="100000"/>
                </a:lnSpc>
                <a:spcBef>
                  <a:spcPts val="0"/>
                </a:spcBef>
                <a:buFont typeface="Arial" panose="020B0604020202020204" pitchFamily="34" charset="0"/>
                <a:buNone/>
              </a:pPr>
              <a:r>
                <a:rPr lang="fr-FR" b="1" dirty="0">
                  <a:solidFill>
                    <a:srgbClr val="12B6DB"/>
                  </a:solidFill>
                  <a:latin typeface="Comfortaa" pitchFamily="2" charset="0"/>
                </a:rPr>
                <a:t>cfa-sport.com</a:t>
              </a:r>
            </a:p>
          </p:txBody>
        </p:sp>
        <p:pic>
          <p:nvPicPr>
            <p:cNvPr id="39" name="Image 38">
              <a:extLst>
                <a:ext uri="{FF2B5EF4-FFF2-40B4-BE49-F238E27FC236}">
                  <a16:creationId xmlns:a16="http://schemas.microsoft.com/office/drawing/2014/main" id="{71A8873E-75F7-2F6C-30B6-D1DB604440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5163" y="3879226"/>
              <a:ext cx="1507697" cy="1587893"/>
            </a:xfrm>
            <a:prstGeom prst="rect">
              <a:avLst/>
            </a:prstGeom>
          </p:spPr>
        </p:pic>
      </p:grpSp>
    </p:spTree>
    <p:extLst>
      <p:ext uri="{BB962C8B-B14F-4D97-AF65-F5344CB8AC3E}">
        <p14:creationId xmlns:p14="http://schemas.microsoft.com/office/powerpoint/2010/main" val="127875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824222D-7CC5-BF95-73C5-F5B3DE109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4" name="Espace réservé de la date 3">
            <a:extLst>
              <a:ext uri="{FF2B5EF4-FFF2-40B4-BE49-F238E27FC236}">
                <a16:creationId xmlns:a16="http://schemas.microsoft.com/office/drawing/2014/main" id="{A3BBFF10-ADFB-4400-7418-AD4AF5165118}"/>
              </a:ext>
            </a:extLst>
          </p:cNvPr>
          <p:cNvSpPr txBox="1">
            <a:spLocks/>
          </p:cNvSpPr>
          <p:nvPr/>
        </p:nvSpPr>
        <p:spPr>
          <a:xfrm>
            <a:off x="283028" y="649168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08DD5B-8EB2-40CE-8352-ED9601E5185D}" type="datetime1">
              <a:rPr lang="fr-FR" smtClean="0"/>
              <a:pPr/>
              <a:t>20/11/2023</a:t>
            </a:fld>
            <a:endParaRPr lang="fr-FR"/>
          </a:p>
        </p:txBody>
      </p:sp>
      <p:sp>
        <p:nvSpPr>
          <p:cNvPr id="15" name="Titre 6">
            <a:extLst>
              <a:ext uri="{FF2B5EF4-FFF2-40B4-BE49-F238E27FC236}">
                <a16:creationId xmlns:a16="http://schemas.microsoft.com/office/drawing/2014/main" id="{B8AD93D8-3BF2-A299-7A92-D68A073BF915}"/>
              </a:ext>
            </a:extLst>
          </p:cNvPr>
          <p:cNvSpPr txBox="1">
            <a:spLocks/>
          </p:cNvSpPr>
          <p:nvPr/>
        </p:nvSpPr>
        <p:spPr>
          <a:xfrm>
            <a:off x="502462" y="980876"/>
            <a:ext cx="11187075" cy="4241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mj-lt"/>
              <a:buAutoNum type="arabicPeriod"/>
            </a:pPr>
            <a:r>
              <a:rPr lang="fr-FR" sz="3400" b="1" dirty="0">
                <a:solidFill>
                  <a:srgbClr val="12B6DB"/>
                </a:solidFill>
                <a:latin typeface="Comfortaa" pitchFamily="2" charset="0"/>
              </a:rPr>
              <a:t> Les principes généraux de l’apprentissage</a:t>
            </a:r>
          </a:p>
          <a:p>
            <a:pPr>
              <a:lnSpc>
                <a:spcPct val="100000"/>
              </a:lnSpc>
              <a:buFont typeface="+mj-lt"/>
              <a:buAutoNum type="arabicPeriod"/>
            </a:pPr>
            <a:r>
              <a:rPr lang="fr-FR" sz="3400" b="1" dirty="0">
                <a:solidFill>
                  <a:srgbClr val="12B6DB"/>
                </a:solidFill>
                <a:latin typeface="Comfortaa" pitchFamily="2" charset="0"/>
              </a:rPr>
              <a:t> Les étapes pour s’inscrire en apprentissage</a:t>
            </a:r>
          </a:p>
          <a:p>
            <a:pPr>
              <a:lnSpc>
                <a:spcPct val="100000"/>
              </a:lnSpc>
              <a:buFont typeface="+mj-lt"/>
              <a:buAutoNum type="arabicPeriod"/>
            </a:pPr>
            <a:r>
              <a:rPr lang="fr-FR" sz="3400" b="1" dirty="0">
                <a:solidFill>
                  <a:srgbClr val="12B6DB"/>
                </a:solidFill>
                <a:latin typeface="Comfortaa" pitchFamily="2" charset="0"/>
              </a:rPr>
              <a:t> Le cadre légal et les aides aux apprentis</a:t>
            </a:r>
          </a:p>
          <a:p>
            <a:pPr>
              <a:lnSpc>
                <a:spcPct val="100000"/>
              </a:lnSpc>
              <a:buFont typeface="+mj-lt"/>
              <a:buAutoNum type="arabicPeriod"/>
            </a:pPr>
            <a:r>
              <a:rPr lang="fr-FR" sz="3400" b="1" dirty="0">
                <a:solidFill>
                  <a:srgbClr val="12B6DB"/>
                </a:solidFill>
                <a:latin typeface="Comfortaa" pitchFamily="2" charset="0"/>
              </a:rPr>
              <a:t> Deux rappels</a:t>
            </a:r>
          </a:p>
          <a:p>
            <a:pPr>
              <a:lnSpc>
                <a:spcPct val="100000"/>
              </a:lnSpc>
              <a:buFont typeface="+mj-lt"/>
              <a:buAutoNum type="arabicPeriod"/>
            </a:pPr>
            <a:r>
              <a:rPr lang="fr-FR" sz="3400" b="1" dirty="0">
                <a:solidFill>
                  <a:srgbClr val="12B6DB"/>
                </a:solidFill>
                <a:latin typeface="Comfortaa" pitchFamily="2" charset="0"/>
              </a:rPr>
              <a:t> Les contacts utiles au CFA</a:t>
            </a:r>
          </a:p>
          <a:p>
            <a:endParaRPr lang="fr-FR" sz="3400" b="1" dirty="0">
              <a:solidFill>
                <a:srgbClr val="12B6DB"/>
              </a:solidFill>
              <a:latin typeface="Comfortaa" pitchFamily="2" charset="0"/>
            </a:endParaRPr>
          </a:p>
        </p:txBody>
      </p:sp>
      <p:sp>
        <p:nvSpPr>
          <p:cNvPr id="29" name="Ellipse 28">
            <a:extLst>
              <a:ext uri="{FF2B5EF4-FFF2-40B4-BE49-F238E27FC236}">
                <a16:creationId xmlns:a16="http://schemas.microsoft.com/office/drawing/2014/main" id="{6CDD1DD0-20C9-5A4D-F22C-D35541932163}"/>
              </a:ext>
            </a:extLst>
          </p:cNvPr>
          <p:cNvSpPr/>
          <p:nvPr/>
        </p:nvSpPr>
        <p:spPr>
          <a:xfrm>
            <a:off x="9827229" y="5223578"/>
            <a:ext cx="481543" cy="481543"/>
          </a:xfrm>
          <a:prstGeom prst="ellipse">
            <a:avLst/>
          </a:prstGeom>
          <a:solidFill>
            <a:srgbClr val="FAB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D2CC666-BDE9-D287-7502-65AFFEC56F56}"/>
              </a:ext>
            </a:extLst>
          </p:cNvPr>
          <p:cNvSpPr/>
          <p:nvPr/>
        </p:nvSpPr>
        <p:spPr>
          <a:xfrm>
            <a:off x="1089227" y="315686"/>
            <a:ext cx="1387273" cy="842972"/>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6">
            <a:extLst>
              <a:ext uri="{FF2B5EF4-FFF2-40B4-BE49-F238E27FC236}">
                <a16:creationId xmlns:a16="http://schemas.microsoft.com/office/drawing/2014/main" id="{3A4EC7A2-7C54-2CA3-EF99-3D22F61E6468}"/>
              </a:ext>
            </a:extLst>
          </p:cNvPr>
          <p:cNvSpPr txBox="1">
            <a:spLocks/>
          </p:cNvSpPr>
          <p:nvPr/>
        </p:nvSpPr>
        <p:spPr>
          <a:xfrm>
            <a:off x="637110" y="435913"/>
            <a:ext cx="2258490" cy="6025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a:solidFill>
                  <a:schemeClr val="bg1"/>
                </a:solidFill>
                <a:latin typeface="Comfortaa" pitchFamily="2" charset="0"/>
              </a:rPr>
              <a:t>Plan</a:t>
            </a:r>
          </a:p>
        </p:txBody>
      </p:sp>
    </p:spTree>
    <p:extLst>
      <p:ext uri="{BB962C8B-B14F-4D97-AF65-F5344CB8AC3E}">
        <p14:creationId xmlns:p14="http://schemas.microsoft.com/office/powerpoint/2010/main" val="5703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824222D-7CC5-BF95-73C5-F5B3DE109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30" name="Rectangle 29">
            <a:extLst>
              <a:ext uri="{FF2B5EF4-FFF2-40B4-BE49-F238E27FC236}">
                <a16:creationId xmlns:a16="http://schemas.microsoft.com/office/drawing/2014/main" id="{9126D36F-4EC7-0009-B2B7-90E600478DFE}"/>
              </a:ext>
            </a:extLst>
          </p:cNvPr>
          <p:cNvSpPr/>
          <p:nvPr/>
        </p:nvSpPr>
        <p:spPr>
          <a:xfrm>
            <a:off x="1089227" y="315682"/>
            <a:ext cx="10159541" cy="842972"/>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A3BBFF10-ADFB-4400-7418-AD4AF5165118}"/>
              </a:ext>
            </a:extLst>
          </p:cNvPr>
          <p:cNvSpPr txBox="1">
            <a:spLocks/>
          </p:cNvSpPr>
          <p:nvPr/>
        </p:nvSpPr>
        <p:spPr>
          <a:xfrm>
            <a:off x="283028" y="649168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08DD5B-8EB2-40CE-8352-ED9601E5185D}" type="datetime1">
              <a:rPr lang="fr-FR" smtClean="0"/>
              <a:pPr/>
              <a:t>20/11/2023</a:t>
            </a:fld>
            <a:endParaRPr lang="fr-FR"/>
          </a:p>
        </p:txBody>
      </p:sp>
      <p:sp>
        <p:nvSpPr>
          <p:cNvPr id="15" name="Titre 6">
            <a:extLst>
              <a:ext uri="{FF2B5EF4-FFF2-40B4-BE49-F238E27FC236}">
                <a16:creationId xmlns:a16="http://schemas.microsoft.com/office/drawing/2014/main" id="{B8AD93D8-3BF2-A299-7A92-D68A073BF915}"/>
              </a:ext>
            </a:extLst>
          </p:cNvPr>
          <p:cNvSpPr txBox="1">
            <a:spLocks/>
          </p:cNvSpPr>
          <p:nvPr/>
        </p:nvSpPr>
        <p:spPr>
          <a:xfrm>
            <a:off x="1210326" y="1384795"/>
            <a:ext cx="6270172" cy="6025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dirty="0">
                <a:latin typeface="Comfortaa" pitchFamily="2" charset="0"/>
              </a:rPr>
              <a:t>L’apprentissage c’est :</a:t>
            </a:r>
          </a:p>
        </p:txBody>
      </p:sp>
      <p:sp>
        <p:nvSpPr>
          <p:cNvPr id="16" name="Espace réservé du texte 11">
            <a:extLst>
              <a:ext uri="{FF2B5EF4-FFF2-40B4-BE49-F238E27FC236}">
                <a16:creationId xmlns:a16="http://schemas.microsoft.com/office/drawing/2014/main" id="{ADDD7C67-F5C9-4D58-C2DE-77A6FD635E25}"/>
              </a:ext>
            </a:extLst>
          </p:cNvPr>
          <p:cNvSpPr txBox="1">
            <a:spLocks/>
          </p:cNvSpPr>
          <p:nvPr/>
        </p:nvSpPr>
        <p:spPr>
          <a:xfrm>
            <a:off x="1825166" y="2007263"/>
            <a:ext cx="9424987" cy="84297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latin typeface="Comfortaa" pitchFamily="2" charset="0"/>
              </a:rPr>
              <a:t>une formation </a:t>
            </a:r>
            <a:r>
              <a:rPr lang="fr-FR" b="1" dirty="0">
                <a:solidFill>
                  <a:srgbClr val="12B6DB"/>
                </a:solidFill>
                <a:latin typeface="Comfortaa" pitchFamily="2" charset="0"/>
              </a:rPr>
              <a:t>en alternance</a:t>
            </a:r>
          </a:p>
        </p:txBody>
      </p:sp>
      <p:sp>
        <p:nvSpPr>
          <p:cNvPr id="17" name="Espace réservé du texte 12">
            <a:extLst>
              <a:ext uri="{FF2B5EF4-FFF2-40B4-BE49-F238E27FC236}">
                <a16:creationId xmlns:a16="http://schemas.microsoft.com/office/drawing/2014/main" id="{1B25B0C2-B3C9-F980-BFDD-DB733F5E0B0C}"/>
              </a:ext>
            </a:extLst>
          </p:cNvPr>
          <p:cNvSpPr txBox="1">
            <a:spLocks/>
          </p:cNvSpPr>
          <p:nvPr/>
        </p:nvSpPr>
        <p:spPr>
          <a:xfrm>
            <a:off x="1825166" y="2947169"/>
            <a:ext cx="9424987" cy="84297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latin typeface="Comfortaa" pitchFamily="2" charset="0"/>
              </a:rPr>
              <a:t>une formation </a:t>
            </a:r>
            <a:r>
              <a:rPr lang="fr-FR" b="1">
                <a:solidFill>
                  <a:srgbClr val="12B6DB"/>
                </a:solidFill>
                <a:latin typeface="Comfortaa" pitchFamily="2" charset="0"/>
              </a:rPr>
              <a:t>gratuite pour vous et l’employeur</a:t>
            </a:r>
          </a:p>
        </p:txBody>
      </p:sp>
      <p:sp>
        <p:nvSpPr>
          <p:cNvPr id="18" name="Espace réservé du texte 13">
            <a:extLst>
              <a:ext uri="{FF2B5EF4-FFF2-40B4-BE49-F238E27FC236}">
                <a16:creationId xmlns:a16="http://schemas.microsoft.com/office/drawing/2014/main" id="{36CF4F74-89F5-CF2E-781E-6818D5AFE86A}"/>
              </a:ext>
            </a:extLst>
          </p:cNvPr>
          <p:cNvSpPr txBox="1">
            <a:spLocks/>
          </p:cNvSpPr>
          <p:nvPr/>
        </p:nvSpPr>
        <p:spPr>
          <a:xfrm>
            <a:off x="1825166" y="3907608"/>
            <a:ext cx="9424987" cy="84534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latin typeface="Comfortaa" pitchFamily="2" charset="0"/>
              </a:rPr>
              <a:t>un </a:t>
            </a:r>
            <a:r>
              <a:rPr lang="fr-FR" b="1">
                <a:solidFill>
                  <a:srgbClr val="12B6DB"/>
                </a:solidFill>
                <a:latin typeface="Comfortaa" pitchFamily="2" charset="0"/>
              </a:rPr>
              <a:t>contrat</a:t>
            </a:r>
            <a:r>
              <a:rPr lang="fr-FR">
                <a:solidFill>
                  <a:srgbClr val="F85F52"/>
                </a:solidFill>
                <a:latin typeface="Comfortaa" pitchFamily="2" charset="0"/>
              </a:rPr>
              <a:t> </a:t>
            </a:r>
            <a:r>
              <a:rPr lang="fr-FR">
                <a:latin typeface="Comfortaa" pitchFamily="2" charset="0"/>
              </a:rPr>
              <a:t>de travail</a:t>
            </a:r>
          </a:p>
        </p:txBody>
      </p:sp>
      <p:sp>
        <p:nvSpPr>
          <p:cNvPr id="19" name="Espace réservé du texte 14">
            <a:extLst>
              <a:ext uri="{FF2B5EF4-FFF2-40B4-BE49-F238E27FC236}">
                <a16:creationId xmlns:a16="http://schemas.microsoft.com/office/drawing/2014/main" id="{842D686E-A36D-3F3F-6A95-81522BA41893}"/>
              </a:ext>
            </a:extLst>
          </p:cNvPr>
          <p:cNvSpPr txBox="1">
            <a:spLocks/>
          </p:cNvSpPr>
          <p:nvPr/>
        </p:nvSpPr>
        <p:spPr>
          <a:xfrm>
            <a:off x="1823781" y="4865673"/>
            <a:ext cx="9424987" cy="84534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latin typeface="Comfortaa" pitchFamily="2" charset="0"/>
              </a:rPr>
              <a:t>un</a:t>
            </a:r>
            <a:r>
              <a:rPr lang="fr-FR">
                <a:solidFill>
                  <a:srgbClr val="00B0F0"/>
                </a:solidFill>
                <a:latin typeface="Comfortaa" pitchFamily="2" charset="0"/>
              </a:rPr>
              <a:t> </a:t>
            </a:r>
            <a:r>
              <a:rPr lang="fr-FR" b="1">
                <a:solidFill>
                  <a:srgbClr val="12B6DB"/>
                </a:solidFill>
                <a:latin typeface="Comfortaa" pitchFamily="2" charset="0"/>
              </a:rPr>
              <a:t>engagement</a:t>
            </a:r>
            <a:r>
              <a:rPr lang="fr-FR">
                <a:solidFill>
                  <a:srgbClr val="00B0F0"/>
                </a:solidFill>
                <a:latin typeface="Comfortaa" pitchFamily="2" charset="0"/>
              </a:rPr>
              <a:t> </a:t>
            </a:r>
            <a:r>
              <a:rPr lang="fr-FR">
                <a:latin typeface="Comfortaa" pitchFamily="2" charset="0"/>
              </a:rPr>
              <a:t>mutuel</a:t>
            </a:r>
          </a:p>
        </p:txBody>
      </p:sp>
      <p:pic>
        <p:nvPicPr>
          <p:cNvPr id="20" name="Espace réservé pour une image  16">
            <a:extLst>
              <a:ext uri="{FF2B5EF4-FFF2-40B4-BE49-F238E27FC236}">
                <a16:creationId xmlns:a16="http://schemas.microsoft.com/office/drawing/2014/main" id="{78548A41-D5C7-4B20-5D8D-8D9CADEA30FC}"/>
              </a:ext>
            </a:extLst>
          </p:cNvPr>
          <p:cNvPicPr>
            <a:picLocks noChangeAspect="1"/>
          </p:cNvPicPr>
          <p:nvPr/>
        </p:nvPicPr>
        <p:blipFill>
          <a:blip r:embed="rId4">
            <a:extLst>
              <a:ext uri="{28A0092B-C50C-407E-A947-70E740481C1C}">
                <a14:useLocalDpi xmlns:a14="http://schemas.microsoft.com/office/drawing/2010/main" val="0"/>
              </a:ext>
            </a:extLst>
          </a:blip>
          <a:srcRect t="8123" b="8123"/>
          <a:stretch>
            <a:fillRect/>
          </a:stretch>
        </p:blipFill>
        <p:spPr>
          <a:xfrm>
            <a:off x="734553" y="4868047"/>
            <a:ext cx="1007225" cy="842971"/>
          </a:xfrm>
          <a:prstGeom prst="rect">
            <a:avLst/>
          </a:prstGeom>
        </p:spPr>
      </p:pic>
      <p:pic>
        <p:nvPicPr>
          <p:cNvPr id="21" name="Espace réservé pour une image  22">
            <a:extLst>
              <a:ext uri="{FF2B5EF4-FFF2-40B4-BE49-F238E27FC236}">
                <a16:creationId xmlns:a16="http://schemas.microsoft.com/office/drawing/2014/main" id="{416E5BDF-F0F0-97CF-7D0C-55AAF79FD938}"/>
              </a:ext>
            </a:extLst>
          </p:cNvPr>
          <p:cNvPicPr>
            <a:picLocks noChangeAspect="1"/>
          </p:cNvPicPr>
          <p:nvPr/>
        </p:nvPicPr>
        <p:blipFill>
          <a:blip r:embed="rId5">
            <a:extLst>
              <a:ext uri="{28A0092B-C50C-407E-A947-70E740481C1C}">
                <a14:useLocalDpi xmlns:a14="http://schemas.microsoft.com/office/drawing/2010/main" val="0"/>
              </a:ext>
            </a:extLst>
          </a:blip>
          <a:srcRect t="8123" b="8123"/>
          <a:stretch>
            <a:fillRect/>
          </a:stretch>
        </p:blipFill>
        <p:spPr>
          <a:xfrm>
            <a:off x="734553" y="3907608"/>
            <a:ext cx="1007225" cy="842971"/>
          </a:xfrm>
          <a:prstGeom prst="rect">
            <a:avLst/>
          </a:prstGeom>
          <a:effectLst/>
        </p:spPr>
      </p:pic>
      <p:pic>
        <p:nvPicPr>
          <p:cNvPr id="22" name="Espace réservé pour une image  27">
            <a:extLst>
              <a:ext uri="{FF2B5EF4-FFF2-40B4-BE49-F238E27FC236}">
                <a16:creationId xmlns:a16="http://schemas.microsoft.com/office/drawing/2014/main" id="{638D3968-891B-7EDC-6232-E6F0AFE0C06C}"/>
              </a:ext>
            </a:extLst>
          </p:cNvPr>
          <p:cNvPicPr>
            <a:picLocks noChangeAspect="1"/>
          </p:cNvPicPr>
          <p:nvPr/>
        </p:nvPicPr>
        <p:blipFill>
          <a:blip r:embed="rId6">
            <a:extLst>
              <a:ext uri="{28A0092B-C50C-407E-A947-70E740481C1C}">
                <a14:useLocalDpi xmlns:a14="http://schemas.microsoft.com/office/drawing/2010/main" val="0"/>
              </a:ext>
            </a:extLst>
          </a:blip>
          <a:srcRect t="8123" b="8123"/>
          <a:stretch>
            <a:fillRect/>
          </a:stretch>
        </p:blipFill>
        <p:spPr>
          <a:xfrm>
            <a:off x="734553" y="2947169"/>
            <a:ext cx="1007225" cy="842971"/>
          </a:xfrm>
          <a:prstGeom prst="rect">
            <a:avLst/>
          </a:prstGeom>
          <a:effectLst/>
        </p:spPr>
      </p:pic>
      <p:pic>
        <p:nvPicPr>
          <p:cNvPr id="23" name="Espace réservé pour une image  31">
            <a:extLst>
              <a:ext uri="{FF2B5EF4-FFF2-40B4-BE49-F238E27FC236}">
                <a16:creationId xmlns:a16="http://schemas.microsoft.com/office/drawing/2014/main" id="{DF1A7845-0B53-4BF5-A613-D27C349B4704}"/>
              </a:ext>
            </a:extLst>
          </p:cNvPr>
          <p:cNvPicPr>
            <a:picLocks noChangeAspect="1"/>
          </p:cNvPicPr>
          <p:nvPr/>
        </p:nvPicPr>
        <p:blipFill>
          <a:blip r:embed="rId7">
            <a:extLst>
              <a:ext uri="{28A0092B-C50C-407E-A947-70E740481C1C}">
                <a14:useLocalDpi xmlns:a14="http://schemas.microsoft.com/office/drawing/2010/main" val="0"/>
              </a:ext>
            </a:extLst>
          </a:blip>
          <a:srcRect t="8123" b="8123"/>
          <a:stretch>
            <a:fillRect/>
          </a:stretch>
        </p:blipFill>
        <p:spPr>
          <a:xfrm>
            <a:off x="734553" y="1986734"/>
            <a:ext cx="1007225" cy="842968"/>
          </a:xfrm>
          <a:prstGeom prst="rect">
            <a:avLst/>
          </a:prstGeom>
          <a:noFill/>
          <a:ln>
            <a:noFill/>
          </a:ln>
          <a:effectLst/>
        </p:spPr>
      </p:pic>
      <p:sp>
        <p:nvSpPr>
          <p:cNvPr id="29" name="Ellipse 28">
            <a:extLst>
              <a:ext uri="{FF2B5EF4-FFF2-40B4-BE49-F238E27FC236}">
                <a16:creationId xmlns:a16="http://schemas.microsoft.com/office/drawing/2014/main" id="{6CDD1DD0-20C9-5A4D-F22C-D35541932163}"/>
              </a:ext>
            </a:extLst>
          </p:cNvPr>
          <p:cNvSpPr/>
          <p:nvPr/>
        </p:nvSpPr>
        <p:spPr>
          <a:xfrm>
            <a:off x="9827229" y="5223578"/>
            <a:ext cx="481543" cy="481543"/>
          </a:xfrm>
          <a:prstGeom prst="ellipse">
            <a:avLst/>
          </a:prstGeom>
          <a:solidFill>
            <a:srgbClr val="FAB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643990D-4030-DFB2-E2FB-0B1564CD3FDA}"/>
              </a:ext>
            </a:extLst>
          </p:cNvPr>
          <p:cNvSpPr txBox="1"/>
          <p:nvPr/>
        </p:nvSpPr>
        <p:spPr>
          <a:xfrm>
            <a:off x="1212573" y="475363"/>
            <a:ext cx="10326757" cy="584775"/>
          </a:xfrm>
          <a:prstGeom prst="rect">
            <a:avLst/>
          </a:prstGeom>
          <a:noFill/>
        </p:spPr>
        <p:txBody>
          <a:bodyPr wrap="square">
            <a:spAutoFit/>
          </a:bodyPr>
          <a:lstStyle/>
          <a:p>
            <a:r>
              <a:rPr lang="fr-FR" sz="3200" b="1" dirty="0">
                <a:solidFill>
                  <a:schemeClr val="bg1"/>
                </a:solidFill>
                <a:latin typeface="Comfortaa" pitchFamily="2" charset="0"/>
              </a:rPr>
              <a:t>1 - Les principes généraux de l’apprentissage</a:t>
            </a:r>
            <a:endParaRPr lang="fr-FR" sz="3200" dirty="0">
              <a:solidFill>
                <a:schemeClr val="bg1"/>
              </a:solidFill>
            </a:endParaRPr>
          </a:p>
        </p:txBody>
      </p:sp>
    </p:spTree>
    <p:extLst>
      <p:ext uri="{BB962C8B-B14F-4D97-AF65-F5344CB8AC3E}">
        <p14:creationId xmlns:p14="http://schemas.microsoft.com/office/powerpoint/2010/main" val="347065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F24E55DB-1101-D513-2F8D-8C656A9CC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19" name="Rectangle 18">
            <a:extLst>
              <a:ext uri="{FF2B5EF4-FFF2-40B4-BE49-F238E27FC236}">
                <a16:creationId xmlns:a16="http://schemas.microsoft.com/office/drawing/2014/main" id="{3A3D66FF-33A2-8470-AA98-4AA5C34150E0}"/>
              </a:ext>
            </a:extLst>
          </p:cNvPr>
          <p:cNvSpPr/>
          <p:nvPr/>
        </p:nvSpPr>
        <p:spPr>
          <a:xfrm>
            <a:off x="5531525" y="986721"/>
            <a:ext cx="2254893" cy="675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9512F63-8727-EBAC-4F3D-DB90AF0CF59A}"/>
              </a:ext>
            </a:extLst>
          </p:cNvPr>
          <p:cNvSpPr/>
          <p:nvPr/>
        </p:nvSpPr>
        <p:spPr>
          <a:xfrm>
            <a:off x="6192425" y="169979"/>
            <a:ext cx="4557146" cy="1316551"/>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C000"/>
              </a:solidFill>
            </a:endParaRPr>
          </a:p>
        </p:txBody>
      </p:sp>
      <p:sp>
        <p:nvSpPr>
          <p:cNvPr id="2" name="Titre 16">
            <a:extLst>
              <a:ext uri="{FF2B5EF4-FFF2-40B4-BE49-F238E27FC236}">
                <a16:creationId xmlns:a16="http://schemas.microsoft.com/office/drawing/2014/main" id="{6577F326-6C8E-2996-1A76-C02C4A213A62}"/>
              </a:ext>
            </a:extLst>
          </p:cNvPr>
          <p:cNvSpPr txBox="1">
            <a:spLocks/>
          </p:cNvSpPr>
          <p:nvPr/>
        </p:nvSpPr>
        <p:spPr>
          <a:xfrm>
            <a:off x="6192423" y="312061"/>
            <a:ext cx="778186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a:solidFill>
                  <a:schemeClr val="bg1"/>
                </a:solidFill>
                <a:latin typeface="Comfortaa" pitchFamily="2" charset="0"/>
              </a:rPr>
              <a:t>1 contrat</a:t>
            </a:r>
            <a:br>
              <a:rPr lang="fr-FR" sz="4000" b="1">
                <a:solidFill>
                  <a:schemeClr val="bg1"/>
                </a:solidFill>
                <a:latin typeface="Comfortaa" pitchFamily="2" charset="0"/>
              </a:rPr>
            </a:br>
            <a:r>
              <a:rPr lang="fr-FR" sz="4000" b="1">
                <a:solidFill>
                  <a:schemeClr val="bg1"/>
                </a:solidFill>
                <a:latin typeface="Comfortaa" pitchFamily="2" charset="0"/>
              </a:rPr>
              <a:t>               </a:t>
            </a:r>
            <a:r>
              <a:rPr lang="fr-FR" sz="3400" b="1">
                <a:solidFill>
                  <a:schemeClr val="bg1"/>
                </a:solidFill>
                <a:latin typeface="Comfortaa" pitchFamily="2" charset="0"/>
              </a:rPr>
              <a:t>4 acteurs</a:t>
            </a:r>
          </a:p>
        </p:txBody>
      </p:sp>
      <p:sp>
        <p:nvSpPr>
          <p:cNvPr id="6" name="ZoneTexte 5">
            <a:extLst>
              <a:ext uri="{FF2B5EF4-FFF2-40B4-BE49-F238E27FC236}">
                <a16:creationId xmlns:a16="http://schemas.microsoft.com/office/drawing/2014/main" id="{82D74B67-8DF7-F493-B658-04FB641E5F85}"/>
              </a:ext>
            </a:extLst>
          </p:cNvPr>
          <p:cNvSpPr txBox="1"/>
          <p:nvPr/>
        </p:nvSpPr>
        <p:spPr>
          <a:xfrm>
            <a:off x="5913354" y="5791772"/>
            <a:ext cx="2435552"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b="1" dirty="0">
                <a:latin typeface="Comfortaa" pitchFamily="2" charset="0"/>
              </a:rPr>
              <a:t>Forme</a:t>
            </a:r>
          </a:p>
          <a:p>
            <a:pPr marL="285750" indent="-285750">
              <a:spcAft>
                <a:spcPts val="600"/>
              </a:spcAft>
              <a:buFont typeface="Arial" panose="020B0604020202020204" pitchFamily="34" charset="0"/>
              <a:buChar char="•"/>
            </a:pPr>
            <a:r>
              <a:rPr lang="fr-FR" b="1" dirty="0">
                <a:latin typeface="Comfortaa" pitchFamily="2" charset="0"/>
              </a:rPr>
              <a:t>Rémunère</a:t>
            </a:r>
          </a:p>
        </p:txBody>
      </p:sp>
      <p:sp>
        <p:nvSpPr>
          <p:cNvPr id="7" name="ZoneTexte 6">
            <a:extLst>
              <a:ext uri="{FF2B5EF4-FFF2-40B4-BE49-F238E27FC236}">
                <a16:creationId xmlns:a16="http://schemas.microsoft.com/office/drawing/2014/main" id="{A4D07049-BCB4-110E-C3A7-5FAE616AFD8D}"/>
              </a:ext>
            </a:extLst>
          </p:cNvPr>
          <p:cNvSpPr txBox="1"/>
          <p:nvPr/>
        </p:nvSpPr>
        <p:spPr>
          <a:xfrm>
            <a:off x="105800" y="3072825"/>
            <a:ext cx="2068362" cy="1000274"/>
          </a:xfrm>
          <a:prstGeom prst="rect">
            <a:avLst/>
          </a:prstGeom>
          <a:noFill/>
        </p:spPr>
        <p:txBody>
          <a:bodyPr wrap="square" rtlCol="0">
            <a:spAutoFit/>
          </a:bodyPr>
          <a:lstStyle/>
          <a:p>
            <a:pPr algn="r">
              <a:spcAft>
                <a:spcPts val="600"/>
              </a:spcAft>
            </a:pPr>
            <a:r>
              <a:rPr lang="fr-FR" b="1" dirty="0">
                <a:latin typeface="Comfortaa" pitchFamily="2" charset="0"/>
              </a:rPr>
              <a:t>• Forme</a:t>
            </a:r>
          </a:p>
          <a:p>
            <a:pPr algn="r">
              <a:spcAft>
                <a:spcPts val="600"/>
              </a:spcAft>
            </a:pPr>
            <a:r>
              <a:rPr lang="fr-FR" b="1" dirty="0">
                <a:latin typeface="Comfortaa" pitchFamily="2" charset="0"/>
              </a:rPr>
              <a:t>• Assure le suivi en entreprise</a:t>
            </a:r>
          </a:p>
        </p:txBody>
      </p:sp>
      <p:sp>
        <p:nvSpPr>
          <p:cNvPr id="8" name="ZoneTexte 7">
            <a:extLst>
              <a:ext uri="{FF2B5EF4-FFF2-40B4-BE49-F238E27FC236}">
                <a16:creationId xmlns:a16="http://schemas.microsoft.com/office/drawing/2014/main" id="{9D5D871A-ABB2-259F-1C24-46C92BD93A1E}"/>
              </a:ext>
            </a:extLst>
          </p:cNvPr>
          <p:cNvSpPr txBox="1"/>
          <p:nvPr/>
        </p:nvSpPr>
        <p:spPr>
          <a:xfrm>
            <a:off x="7528218" y="2992541"/>
            <a:ext cx="3656768"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b="1" dirty="0">
                <a:latin typeface="Comfortaa" pitchFamily="2" charset="0"/>
              </a:rPr>
              <a:t>Gère le contrat et le financement de la formation</a:t>
            </a:r>
          </a:p>
          <a:p>
            <a:pPr marL="285750" indent="-285750">
              <a:spcAft>
                <a:spcPts val="600"/>
              </a:spcAft>
              <a:buFont typeface="Arial" panose="020B0604020202020204" pitchFamily="34" charset="0"/>
              <a:buChar char="•"/>
            </a:pPr>
            <a:r>
              <a:rPr lang="fr-FR" b="1" dirty="0">
                <a:solidFill>
                  <a:srgbClr val="12B6DB"/>
                </a:solidFill>
                <a:latin typeface="Comfortaa" pitchFamily="2" charset="0"/>
              </a:rPr>
              <a:t>Est </a:t>
            </a:r>
            <a:r>
              <a:rPr lang="fr-FR" b="1" dirty="0" err="1">
                <a:solidFill>
                  <a:srgbClr val="12B6DB"/>
                </a:solidFill>
                <a:latin typeface="Comfortaa" pitchFamily="2" charset="0"/>
              </a:rPr>
              <a:t>co-garant</a:t>
            </a:r>
            <a:r>
              <a:rPr lang="fr-FR" b="1" dirty="0">
                <a:solidFill>
                  <a:srgbClr val="12B6DB"/>
                </a:solidFill>
                <a:latin typeface="Comfortaa" pitchFamily="2" charset="0"/>
              </a:rPr>
              <a:t> de la réussite du contrat jusqu’à l’obtention du diplôme</a:t>
            </a:r>
          </a:p>
        </p:txBody>
      </p:sp>
      <p:sp>
        <p:nvSpPr>
          <p:cNvPr id="25" name="Rectangle 24">
            <a:extLst>
              <a:ext uri="{FF2B5EF4-FFF2-40B4-BE49-F238E27FC236}">
                <a16:creationId xmlns:a16="http://schemas.microsoft.com/office/drawing/2014/main" id="{6763A203-52E1-2DC3-5D85-C9DD652A3D35}"/>
              </a:ext>
            </a:extLst>
          </p:cNvPr>
          <p:cNvSpPr/>
          <p:nvPr/>
        </p:nvSpPr>
        <p:spPr>
          <a:xfrm>
            <a:off x="8521112" y="128075"/>
            <a:ext cx="2228459" cy="567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C52CB588-9ABD-AC15-E94E-7AA7D17A7499}"/>
              </a:ext>
            </a:extLst>
          </p:cNvPr>
          <p:cNvGraphicFramePr/>
          <p:nvPr>
            <p:extLst>
              <p:ext uri="{D42A27DB-BD31-4B8C-83A1-F6EECF244321}">
                <p14:modId xmlns:p14="http://schemas.microsoft.com/office/powerpoint/2010/main" val="46970156"/>
              </p:ext>
            </p:extLst>
          </p:nvPr>
        </p:nvGraphicFramePr>
        <p:xfrm>
          <a:off x="1767088" y="986721"/>
          <a:ext cx="6653794" cy="5022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3CE8C150-42FA-A6FA-DC63-FDC93F21CC1F}"/>
              </a:ext>
            </a:extLst>
          </p:cNvPr>
          <p:cNvSpPr/>
          <p:nvPr/>
        </p:nvSpPr>
        <p:spPr>
          <a:xfrm>
            <a:off x="5999577" y="851529"/>
            <a:ext cx="2404391" cy="676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descr="Profil mâle contour">
            <a:extLst>
              <a:ext uri="{FF2B5EF4-FFF2-40B4-BE49-F238E27FC236}">
                <a16:creationId xmlns:a16="http://schemas.microsoft.com/office/drawing/2014/main" id="{16AA7D45-CB8B-CE1A-7370-6B017B5980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10363" y="1027178"/>
            <a:ext cx="1011844" cy="1011844"/>
          </a:xfrm>
          <a:prstGeom prst="rect">
            <a:avLst/>
          </a:prstGeom>
        </p:spPr>
      </p:pic>
      <p:pic>
        <p:nvPicPr>
          <p:cNvPr id="9" name="Graphique 8" descr="Salle de conseil contour">
            <a:extLst>
              <a:ext uri="{FF2B5EF4-FFF2-40B4-BE49-F238E27FC236}">
                <a16:creationId xmlns:a16="http://schemas.microsoft.com/office/drawing/2014/main" id="{1DF40C83-B167-F716-836F-219C5A3206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30111" y="4668260"/>
            <a:ext cx="1348234" cy="1348234"/>
          </a:xfrm>
          <a:prstGeom prst="rect">
            <a:avLst/>
          </a:prstGeom>
        </p:spPr>
      </p:pic>
      <p:pic>
        <p:nvPicPr>
          <p:cNvPr id="4" name="Image 3">
            <a:extLst>
              <a:ext uri="{FF2B5EF4-FFF2-40B4-BE49-F238E27FC236}">
                <a16:creationId xmlns:a16="http://schemas.microsoft.com/office/drawing/2014/main" id="{A7EB5E0D-D0DE-0FDB-4E67-978F4B9286C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39168" y="2590802"/>
            <a:ext cx="1652736" cy="1652736"/>
          </a:xfrm>
          <a:prstGeom prst="rect">
            <a:avLst/>
          </a:prstGeom>
        </p:spPr>
      </p:pic>
      <p:pic>
        <p:nvPicPr>
          <p:cNvPr id="18" name="Graphique 17" descr="Classe contour">
            <a:extLst>
              <a:ext uri="{FF2B5EF4-FFF2-40B4-BE49-F238E27FC236}">
                <a16:creationId xmlns:a16="http://schemas.microsoft.com/office/drawing/2014/main" id="{A3C04D98-0CF0-E779-37FF-4DE3EE0AFA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80064" y="2922881"/>
            <a:ext cx="1137048" cy="1137048"/>
          </a:xfrm>
          <a:prstGeom prst="rect">
            <a:avLst/>
          </a:prstGeom>
        </p:spPr>
      </p:pic>
      <p:pic>
        <p:nvPicPr>
          <p:cNvPr id="5" name="Image 4">
            <a:extLst>
              <a:ext uri="{FF2B5EF4-FFF2-40B4-BE49-F238E27FC236}">
                <a16:creationId xmlns:a16="http://schemas.microsoft.com/office/drawing/2014/main" id="{8F607C11-9E7B-3396-C236-C133DD0B052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8627" y="3049482"/>
            <a:ext cx="1525065" cy="1016996"/>
          </a:xfrm>
          <a:prstGeom prst="rect">
            <a:avLst/>
          </a:prstGeom>
        </p:spPr>
      </p:pic>
      <p:sp>
        <p:nvSpPr>
          <p:cNvPr id="26" name="Ellipse 25">
            <a:extLst>
              <a:ext uri="{FF2B5EF4-FFF2-40B4-BE49-F238E27FC236}">
                <a16:creationId xmlns:a16="http://schemas.microsoft.com/office/drawing/2014/main" id="{C108DE12-9A4F-07D2-030F-43BC596546F6}"/>
              </a:ext>
            </a:extLst>
          </p:cNvPr>
          <p:cNvSpPr/>
          <p:nvPr/>
        </p:nvSpPr>
        <p:spPr>
          <a:xfrm>
            <a:off x="1218289" y="1267503"/>
            <a:ext cx="469542" cy="469542"/>
          </a:xfrm>
          <a:prstGeom prst="ellipse">
            <a:avLst/>
          </a:prstGeom>
          <a:solidFill>
            <a:srgbClr val="E84A2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AE2B7C38-D73F-7E27-C83A-B1CD34D5DC84}"/>
              </a:ext>
            </a:extLst>
          </p:cNvPr>
          <p:cNvSpPr/>
          <p:nvPr/>
        </p:nvSpPr>
        <p:spPr>
          <a:xfrm>
            <a:off x="1335483" y="624261"/>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D04E2FA-BFF7-B09C-E9EB-35796DC55D32}"/>
              </a:ext>
            </a:extLst>
          </p:cNvPr>
          <p:cNvSpPr txBox="1"/>
          <p:nvPr/>
        </p:nvSpPr>
        <p:spPr>
          <a:xfrm>
            <a:off x="4441749" y="549793"/>
            <a:ext cx="1542175" cy="369332"/>
          </a:xfrm>
          <a:prstGeom prst="rect">
            <a:avLst/>
          </a:prstGeom>
          <a:noFill/>
        </p:spPr>
        <p:txBody>
          <a:bodyPr wrap="square" rtlCol="0">
            <a:spAutoFit/>
          </a:bodyPr>
          <a:lstStyle/>
          <a:p>
            <a:r>
              <a:rPr lang="fr-FR" b="1" dirty="0">
                <a:solidFill>
                  <a:srgbClr val="12B6DB"/>
                </a:solidFill>
                <a:latin typeface="Comfortaa" pitchFamily="2" charset="0"/>
              </a:rPr>
              <a:t>l’apprenti</a:t>
            </a:r>
          </a:p>
        </p:txBody>
      </p:sp>
      <p:sp>
        <p:nvSpPr>
          <p:cNvPr id="11" name="ZoneTexte 10">
            <a:extLst>
              <a:ext uri="{FF2B5EF4-FFF2-40B4-BE49-F238E27FC236}">
                <a16:creationId xmlns:a16="http://schemas.microsoft.com/office/drawing/2014/main" id="{C764C913-E771-659E-BCB8-DD37FD8F61D0}"/>
              </a:ext>
            </a:extLst>
          </p:cNvPr>
          <p:cNvSpPr txBox="1"/>
          <p:nvPr/>
        </p:nvSpPr>
        <p:spPr>
          <a:xfrm>
            <a:off x="7832206" y="2553549"/>
            <a:ext cx="1376749" cy="369332"/>
          </a:xfrm>
          <a:prstGeom prst="rect">
            <a:avLst/>
          </a:prstGeom>
          <a:noFill/>
        </p:spPr>
        <p:txBody>
          <a:bodyPr wrap="square" rtlCol="0">
            <a:spAutoFit/>
          </a:bodyPr>
          <a:lstStyle/>
          <a:p>
            <a:r>
              <a:rPr lang="fr-FR" b="1" dirty="0">
                <a:solidFill>
                  <a:srgbClr val="1D3A8F"/>
                </a:solidFill>
                <a:latin typeface="Comfortaa" pitchFamily="2" charset="0"/>
              </a:rPr>
              <a:t>le CFA</a:t>
            </a:r>
          </a:p>
        </p:txBody>
      </p:sp>
      <p:sp>
        <p:nvSpPr>
          <p:cNvPr id="12" name="ZoneTexte 11">
            <a:extLst>
              <a:ext uri="{FF2B5EF4-FFF2-40B4-BE49-F238E27FC236}">
                <a16:creationId xmlns:a16="http://schemas.microsoft.com/office/drawing/2014/main" id="{03F79F2A-E99B-D2D8-AE63-69B15F8F12B5}"/>
              </a:ext>
            </a:extLst>
          </p:cNvPr>
          <p:cNvSpPr txBox="1"/>
          <p:nvPr/>
        </p:nvSpPr>
        <p:spPr>
          <a:xfrm>
            <a:off x="6166754" y="5430046"/>
            <a:ext cx="2180492" cy="369332"/>
          </a:xfrm>
          <a:prstGeom prst="rect">
            <a:avLst/>
          </a:prstGeom>
          <a:noFill/>
        </p:spPr>
        <p:txBody>
          <a:bodyPr wrap="square" rtlCol="0">
            <a:spAutoFit/>
          </a:bodyPr>
          <a:lstStyle/>
          <a:p>
            <a:r>
              <a:rPr lang="fr-FR" b="1" dirty="0">
                <a:solidFill>
                  <a:schemeClr val="accent6">
                    <a:lumMod val="75000"/>
                  </a:schemeClr>
                </a:solidFill>
                <a:latin typeface="Comfortaa" pitchFamily="2" charset="0"/>
              </a:rPr>
              <a:t>l’employeur</a:t>
            </a:r>
          </a:p>
        </p:txBody>
      </p:sp>
      <p:sp>
        <p:nvSpPr>
          <p:cNvPr id="13" name="ZoneTexte 12">
            <a:extLst>
              <a:ext uri="{FF2B5EF4-FFF2-40B4-BE49-F238E27FC236}">
                <a16:creationId xmlns:a16="http://schemas.microsoft.com/office/drawing/2014/main" id="{1E7A4FA1-DC5F-893B-0D8A-CA88F87E1C97}"/>
              </a:ext>
            </a:extLst>
          </p:cNvPr>
          <p:cNvSpPr txBox="1"/>
          <p:nvPr/>
        </p:nvSpPr>
        <p:spPr>
          <a:xfrm>
            <a:off x="416934" y="2448117"/>
            <a:ext cx="1997076" cy="646331"/>
          </a:xfrm>
          <a:prstGeom prst="rect">
            <a:avLst/>
          </a:prstGeom>
          <a:noFill/>
        </p:spPr>
        <p:txBody>
          <a:bodyPr wrap="square" rtlCol="0">
            <a:spAutoFit/>
          </a:bodyPr>
          <a:lstStyle/>
          <a:p>
            <a:r>
              <a:rPr lang="fr-FR" b="1" dirty="0">
                <a:solidFill>
                  <a:srgbClr val="E84A2D"/>
                </a:solidFill>
                <a:latin typeface="Comfortaa" pitchFamily="2" charset="0"/>
              </a:rPr>
              <a:t>l’organisme de formation</a:t>
            </a:r>
          </a:p>
        </p:txBody>
      </p:sp>
      <p:sp>
        <p:nvSpPr>
          <p:cNvPr id="29" name="Rectangle 28">
            <a:extLst>
              <a:ext uri="{FF2B5EF4-FFF2-40B4-BE49-F238E27FC236}">
                <a16:creationId xmlns:a16="http://schemas.microsoft.com/office/drawing/2014/main" id="{DE3FD0CF-DD5C-57FF-15D5-8FD8A5C0E4CF}"/>
              </a:ext>
            </a:extLst>
          </p:cNvPr>
          <p:cNvSpPr/>
          <p:nvPr/>
        </p:nvSpPr>
        <p:spPr>
          <a:xfrm>
            <a:off x="0" y="5497286"/>
            <a:ext cx="3031573" cy="136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4D8E7895-0657-0EA6-3DB1-A34C0A3DA8D7}"/>
              </a:ext>
            </a:extLst>
          </p:cNvPr>
          <p:cNvSpPr txBox="1"/>
          <p:nvPr/>
        </p:nvSpPr>
        <p:spPr>
          <a:xfrm>
            <a:off x="193075" y="4816165"/>
            <a:ext cx="3663975" cy="1200329"/>
          </a:xfrm>
          <a:prstGeom prst="rect">
            <a:avLst/>
          </a:prstGeom>
          <a:noFill/>
        </p:spPr>
        <p:txBody>
          <a:bodyPr wrap="square" rtlCol="0">
            <a:spAutoFit/>
          </a:bodyPr>
          <a:lstStyle/>
          <a:p>
            <a:r>
              <a:rPr lang="fr-FR" b="1" dirty="0">
                <a:latin typeface="Comfortaa" pitchFamily="2" charset="0"/>
              </a:rPr>
              <a:t>*l’organisme de formation est également dénommé UFA = Unité de Formation par Apprentissage.</a:t>
            </a:r>
          </a:p>
        </p:txBody>
      </p:sp>
      <p:sp>
        <p:nvSpPr>
          <p:cNvPr id="24" name="ZoneTexte 23">
            <a:extLst>
              <a:ext uri="{FF2B5EF4-FFF2-40B4-BE49-F238E27FC236}">
                <a16:creationId xmlns:a16="http://schemas.microsoft.com/office/drawing/2014/main" id="{7678E28B-7ACE-0FB4-D97C-55C20DD025D8}"/>
              </a:ext>
            </a:extLst>
          </p:cNvPr>
          <p:cNvSpPr txBox="1"/>
          <p:nvPr/>
        </p:nvSpPr>
        <p:spPr>
          <a:xfrm>
            <a:off x="5738248" y="1359004"/>
            <a:ext cx="299986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b="1" dirty="0">
                <a:latin typeface="Comfortaa" pitchFamily="2" charset="0"/>
              </a:rPr>
              <a:t>P</a:t>
            </a:r>
            <a:r>
              <a:rPr lang="fr-FR" sz="1800" b="1" i="0" dirty="0">
                <a:effectLst/>
                <a:latin typeface="Comfortaa" pitchFamily="2" charset="0"/>
              </a:rPr>
              <a:t>répare son diplôme</a:t>
            </a:r>
            <a:endParaRPr lang="fr-FR" b="1" dirty="0">
              <a:latin typeface="Comfortaa" pitchFamily="2" charset="0"/>
              <a:cs typeface="Arial" panose="020B0604020202020204" pitchFamily="34" charset="0"/>
            </a:endParaRPr>
          </a:p>
          <a:p>
            <a:pPr marL="285750" indent="-285750">
              <a:spcAft>
                <a:spcPts val="600"/>
              </a:spcAft>
              <a:buFont typeface="Arial" panose="020B0604020202020204" pitchFamily="34" charset="0"/>
              <a:buChar char="•"/>
            </a:pPr>
            <a:r>
              <a:rPr lang="fr-FR" b="1" dirty="0">
                <a:latin typeface="Comfortaa" pitchFamily="2" charset="0"/>
                <a:cs typeface="Arial" panose="020B0604020202020204" pitchFamily="34" charset="0"/>
              </a:rPr>
              <a:t>Effectue le travail confié par l’employeur</a:t>
            </a:r>
          </a:p>
        </p:txBody>
      </p:sp>
    </p:spTree>
    <p:extLst>
      <p:ext uri="{BB962C8B-B14F-4D97-AF65-F5344CB8AC3E}">
        <p14:creationId xmlns:p14="http://schemas.microsoft.com/office/powerpoint/2010/main" val="336134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28"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192394D-12C8-353D-994F-F3222E058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2" name="Titre 8">
            <a:extLst>
              <a:ext uri="{FF2B5EF4-FFF2-40B4-BE49-F238E27FC236}">
                <a16:creationId xmlns:a16="http://schemas.microsoft.com/office/drawing/2014/main" id="{23070A09-4B20-3903-D011-3ED8CD59E774}"/>
              </a:ext>
            </a:extLst>
          </p:cNvPr>
          <p:cNvSpPr txBox="1">
            <a:spLocks/>
          </p:cNvSpPr>
          <p:nvPr/>
        </p:nvSpPr>
        <p:spPr>
          <a:xfrm>
            <a:off x="690060" y="493671"/>
            <a:ext cx="11349541" cy="54634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800" dirty="0">
                <a:latin typeface="Comfortaa" pitchFamily="2" charset="0"/>
              </a:rPr>
              <a:t>Vous avez été sélectionné par l’organisme de formation, vous avez un employeur ou vous êtes en recherche active,</a:t>
            </a:r>
          </a:p>
          <a:p>
            <a:pPr>
              <a:lnSpc>
                <a:spcPct val="100000"/>
              </a:lnSpc>
            </a:pPr>
            <a:endParaRPr lang="fr-FR" sz="2800" dirty="0">
              <a:latin typeface="Comfortaa" pitchFamily="2" charset="0"/>
            </a:endParaRPr>
          </a:p>
          <a:p>
            <a:pPr>
              <a:lnSpc>
                <a:spcPct val="100000"/>
              </a:lnSpc>
            </a:pPr>
            <a:r>
              <a:rPr lang="fr-FR" sz="2800" dirty="0">
                <a:latin typeface="Comfortaa" pitchFamily="2" charset="0"/>
              </a:rPr>
              <a:t>il vous faut maintenant réaliser          étapes.</a:t>
            </a:r>
          </a:p>
        </p:txBody>
      </p:sp>
      <p:grpSp>
        <p:nvGrpSpPr>
          <p:cNvPr id="3" name="Groupe 2">
            <a:extLst>
              <a:ext uri="{FF2B5EF4-FFF2-40B4-BE49-F238E27FC236}">
                <a16:creationId xmlns:a16="http://schemas.microsoft.com/office/drawing/2014/main" id="{6AD4758A-4814-E813-A83A-4DE5C6D742F5}"/>
              </a:ext>
            </a:extLst>
          </p:cNvPr>
          <p:cNvGrpSpPr/>
          <p:nvPr/>
        </p:nvGrpSpPr>
        <p:grpSpPr>
          <a:xfrm>
            <a:off x="6694714" y="3225416"/>
            <a:ext cx="816428" cy="1579283"/>
            <a:chOff x="7239000" y="2732602"/>
            <a:chExt cx="914400" cy="1569660"/>
          </a:xfrm>
        </p:grpSpPr>
        <p:sp>
          <p:nvSpPr>
            <p:cNvPr id="4" name="Rectangle 3">
              <a:extLst>
                <a:ext uri="{FF2B5EF4-FFF2-40B4-BE49-F238E27FC236}">
                  <a16:creationId xmlns:a16="http://schemas.microsoft.com/office/drawing/2014/main" id="{0F6E4E88-E7C0-50D9-7898-3537786791FB}"/>
                </a:ext>
              </a:extLst>
            </p:cNvPr>
            <p:cNvSpPr/>
            <p:nvPr/>
          </p:nvSpPr>
          <p:spPr>
            <a:xfrm>
              <a:off x="7239000" y="3008922"/>
              <a:ext cx="914400" cy="1017022"/>
            </a:xfrm>
            <a:prstGeom prst="rect">
              <a:avLst/>
            </a:prstGeom>
            <a:solidFill>
              <a:srgbClr val="1D3A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A2CF209-167F-806C-7272-4C961CFF3634}"/>
                </a:ext>
              </a:extLst>
            </p:cNvPr>
            <p:cNvSpPr txBox="1"/>
            <p:nvPr/>
          </p:nvSpPr>
          <p:spPr>
            <a:xfrm>
              <a:off x="7284057" y="2732602"/>
              <a:ext cx="762000" cy="1569660"/>
            </a:xfrm>
            <a:prstGeom prst="rect">
              <a:avLst/>
            </a:prstGeom>
            <a:noFill/>
          </p:spPr>
          <p:txBody>
            <a:bodyPr wrap="square" rtlCol="0">
              <a:spAutoFit/>
            </a:bodyPr>
            <a:lstStyle/>
            <a:p>
              <a:r>
                <a:rPr lang="fr-FR" sz="9600" b="1">
                  <a:solidFill>
                    <a:schemeClr val="bg1"/>
                  </a:solidFill>
                </a:rPr>
                <a:t>3</a:t>
              </a:r>
            </a:p>
          </p:txBody>
        </p:sp>
      </p:grpSp>
      <p:sp>
        <p:nvSpPr>
          <p:cNvPr id="8" name="Ellipse 7">
            <a:extLst>
              <a:ext uri="{FF2B5EF4-FFF2-40B4-BE49-F238E27FC236}">
                <a16:creationId xmlns:a16="http://schemas.microsoft.com/office/drawing/2014/main" id="{27631849-D498-9023-BA7A-D411BC4DED2F}"/>
              </a:ext>
            </a:extLst>
          </p:cNvPr>
          <p:cNvSpPr/>
          <p:nvPr/>
        </p:nvSpPr>
        <p:spPr>
          <a:xfrm>
            <a:off x="35205" y="2014033"/>
            <a:ext cx="469542" cy="469542"/>
          </a:xfrm>
          <a:prstGeom prst="ellipse">
            <a:avLst/>
          </a:prstGeom>
          <a:solidFill>
            <a:srgbClr val="E84A2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C7D1490-4886-9CAC-E06A-D987B6F5A0CC}"/>
              </a:ext>
            </a:extLst>
          </p:cNvPr>
          <p:cNvSpPr/>
          <p:nvPr/>
        </p:nvSpPr>
        <p:spPr>
          <a:xfrm>
            <a:off x="152399" y="1370791"/>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EB0BC09-0952-AA5A-5BB7-AB87F35A4950}"/>
              </a:ext>
            </a:extLst>
          </p:cNvPr>
          <p:cNvSpPr/>
          <p:nvPr/>
        </p:nvSpPr>
        <p:spPr>
          <a:xfrm rot="20052653">
            <a:off x="728545" y="5802424"/>
            <a:ext cx="4082440" cy="138755"/>
          </a:xfrm>
          <a:prstGeom prst="rect">
            <a:avLst/>
          </a:prstGeom>
          <a:solidFill>
            <a:srgbClr val="1D3A8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1C6729F-576C-8892-B406-079A41E6448D}"/>
              </a:ext>
            </a:extLst>
          </p:cNvPr>
          <p:cNvSpPr/>
          <p:nvPr/>
        </p:nvSpPr>
        <p:spPr>
          <a:xfrm rot="20052653">
            <a:off x="118945" y="5767031"/>
            <a:ext cx="4082440" cy="138755"/>
          </a:xfrm>
          <a:prstGeom prst="rect">
            <a:avLst/>
          </a:prstGeom>
          <a:solidFill>
            <a:srgbClr val="12B6D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D2F2CD4-2E3C-9228-38A8-7306690AD133}"/>
              </a:ext>
            </a:extLst>
          </p:cNvPr>
          <p:cNvSpPr/>
          <p:nvPr/>
        </p:nvSpPr>
        <p:spPr>
          <a:xfrm rot="19083364">
            <a:off x="8198509" y="6080177"/>
            <a:ext cx="432344" cy="443936"/>
          </a:xfrm>
          <a:prstGeom prst="ellipse">
            <a:avLst/>
          </a:prstGeom>
          <a:solidFill>
            <a:srgbClr val="E84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BFB0C1B5-C17B-3492-797B-F3ACFE31B8E7}"/>
              </a:ext>
            </a:extLst>
          </p:cNvPr>
          <p:cNvSpPr/>
          <p:nvPr/>
        </p:nvSpPr>
        <p:spPr>
          <a:xfrm rot="19083364">
            <a:off x="10317294" y="4985958"/>
            <a:ext cx="494833" cy="494833"/>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A3D847E-0265-17EB-E512-22B479E61068}"/>
              </a:ext>
            </a:extLst>
          </p:cNvPr>
          <p:cNvSpPr/>
          <p:nvPr/>
        </p:nvSpPr>
        <p:spPr>
          <a:xfrm>
            <a:off x="1089227" y="315682"/>
            <a:ext cx="10326757" cy="842972"/>
          </a:xfrm>
          <a:prstGeom prst="rect">
            <a:avLst/>
          </a:prstGeom>
          <a:solidFill>
            <a:srgbClr val="1D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C899641-9CD4-7F36-D396-C81B7BD6F024}"/>
              </a:ext>
            </a:extLst>
          </p:cNvPr>
          <p:cNvSpPr txBox="1"/>
          <p:nvPr/>
        </p:nvSpPr>
        <p:spPr>
          <a:xfrm>
            <a:off x="1212573" y="475363"/>
            <a:ext cx="10326757" cy="584775"/>
          </a:xfrm>
          <a:prstGeom prst="rect">
            <a:avLst/>
          </a:prstGeom>
          <a:noFill/>
        </p:spPr>
        <p:txBody>
          <a:bodyPr wrap="square">
            <a:spAutoFit/>
          </a:bodyPr>
          <a:lstStyle/>
          <a:p>
            <a:r>
              <a:rPr lang="fr-FR" sz="3200" b="1" dirty="0">
                <a:solidFill>
                  <a:schemeClr val="bg1"/>
                </a:solidFill>
                <a:latin typeface="Comfortaa" pitchFamily="2" charset="0"/>
              </a:rPr>
              <a:t>2 – Les</a:t>
            </a:r>
            <a:r>
              <a:rPr lang="fr-FR" sz="3200" b="1" dirty="0">
                <a:solidFill>
                  <a:srgbClr val="12B6DB"/>
                </a:solidFill>
                <a:latin typeface="Comfortaa" pitchFamily="2" charset="0"/>
              </a:rPr>
              <a:t> </a:t>
            </a:r>
            <a:r>
              <a:rPr lang="fr-FR" sz="3200" b="1" dirty="0">
                <a:solidFill>
                  <a:schemeClr val="bg1"/>
                </a:solidFill>
                <a:latin typeface="Comfortaa" pitchFamily="2" charset="0"/>
              </a:rPr>
              <a:t>étapes pour s’inscrire en apprentissage</a:t>
            </a:r>
            <a:endParaRPr lang="fr-FR" sz="3200" dirty="0">
              <a:solidFill>
                <a:schemeClr val="bg1"/>
              </a:solidFill>
            </a:endParaRPr>
          </a:p>
        </p:txBody>
      </p:sp>
    </p:spTree>
    <p:extLst>
      <p:ext uri="{BB962C8B-B14F-4D97-AF65-F5344CB8AC3E}">
        <p14:creationId xmlns:p14="http://schemas.microsoft.com/office/powerpoint/2010/main" val="392339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9B847B7-773A-A86B-8714-ED06FCFDF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5"/>
            <a:ext cx="12190992" cy="6857433"/>
          </a:xfrm>
          <a:prstGeom prst="rect">
            <a:avLst/>
          </a:prstGeom>
        </p:spPr>
      </p:pic>
      <p:sp>
        <p:nvSpPr>
          <p:cNvPr id="12" name="Rectangle 11">
            <a:extLst>
              <a:ext uri="{FF2B5EF4-FFF2-40B4-BE49-F238E27FC236}">
                <a16:creationId xmlns:a16="http://schemas.microsoft.com/office/drawing/2014/main" id="{F417FC3B-AAD9-9B98-17F3-213FDCFCC143}"/>
              </a:ext>
            </a:extLst>
          </p:cNvPr>
          <p:cNvSpPr/>
          <p:nvPr/>
        </p:nvSpPr>
        <p:spPr>
          <a:xfrm>
            <a:off x="1676400" y="322087"/>
            <a:ext cx="9155696" cy="1206631"/>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CE7B250-7ED3-ACEC-11A6-6101B06A6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19" y="1859330"/>
            <a:ext cx="4583468" cy="2826969"/>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55A69496-867C-2685-E0B5-AADD5704C726}"/>
                  </a:ext>
                </a:extLst>
              </p14:cNvPr>
              <p14:cNvContentPartPr/>
              <p14:nvPr/>
            </p14:nvContentPartPr>
            <p14:xfrm>
              <a:off x="292916" y="3890825"/>
              <a:ext cx="1504899" cy="1107844"/>
            </p14:xfrm>
          </p:contentPart>
        </mc:Choice>
        <mc:Fallback xmlns="">
          <p:pic>
            <p:nvPicPr>
              <p:cNvPr id="3" name="Encre 2">
                <a:extLst>
                  <a:ext uri="{FF2B5EF4-FFF2-40B4-BE49-F238E27FC236}">
                    <a16:creationId xmlns:a16="http://schemas.microsoft.com/office/drawing/2014/main" id="{55A69496-867C-2685-E0B5-AADD5704C726}"/>
                  </a:ext>
                </a:extLst>
              </p:cNvPr>
              <p:cNvPicPr/>
              <p:nvPr/>
            </p:nvPicPr>
            <p:blipFill>
              <a:blip r:embed="rId6"/>
              <a:stretch>
                <a:fillRect/>
              </a:stretch>
            </p:blipFill>
            <p:spPr>
              <a:xfrm>
                <a:off x="274919" y="3854833"/>
                <a:ext cx="1540533" cy="1179469"/>
              </a:xfrm>
              <a:prstGeom prst="rect">
                <a:avLst/>
              </a:prstGeom>
            </p:spPr>
          </p:pic>
        </mc:Fallback>
      </mc:AlternateContent>
      <p:sp>
        <p:nvSpPr>
          <p:cNvPr id="4" name="Titre 20">
            <a:extLst>
              <a:ext uri="{FF2B5EF4-FFF2-40B4-BE49-F238E27FC236}">
                <a16:creationId xmlns:a16="http://schemas.microsoft.com/office/drawing/2014/main" id="{0CBCA6A2-1408-3CB9-5054-4665DFA96B95}"/>
              </a:ext>
            </a:extLst>
          </p:cNvPr>
          <p:cNvSpPr txBox="1">
            <a:spLocks/>
          </p:cNvSpPr>
          <p:nvPr/>
        </p:nvSpPr>
        <p:spPr>
          <a:xfrm>
            <a:off x="1797815" y="443614"/>
            <a:ext cx="907896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latin typeface="Comfortaa" pitchFamily="2" charset="0"/>
              </a:rPr>
              <a:t>Inscrivez-vous via le site du CFA Sport Animation Occitanie </a:t>
            </a:r>
            <a:r>
              <a:rPr lang="fr-FR" sz="3400" b="1" dirty="0">
                <a:solidFill>
                  <a:srgbClr val="12B6DB"/>
                </a:solidFill>
                <a:latin typeface="Comfortaa" pitchFamily="2" charset="0"/>
              </a:rPr>
              <a:t>(en 3 clics)</a:t>
            </a:r>
          </a:p>
        </p:txBody>
      </p:sp>
      <p:grpSp>
        <p:nvGrpSpPr>
          <p:cNvPr id="5" name="Groupe 4">
            <a:extLst>
              <a:ext uri="{FF2B5EF4-FFF2-40B4-BE49-F238E27FC236}">
                <a16:creationId xmlns:a16="http://schemas.microsoft.com/office/drawing/2014/main" id="{0051A69E-1EFE-3272-0DCC-1B2E9B9CCB79}"/>
              </a:ext>
            </a:extLst>
          </p:cNvPr>
          <p:cNvGrpSpPr/>
          <p:nvPr/>
        </p:nvGrpSpPr>
        <p:grpSpPr>
          <a:xfrm>
            <a:off x="483600" y="280636"/>
            <a:ext cx="1113018" cy="1578696"/>
            <a:chOff x="7239000" y="2938920"/>
            <a:chExt cx="914400" cy="1332297"/>
          </a:xfrm>
        </p:grpSpPr>
        <p:sp>
          <p:nvSpPr>
            <p:cNvPr id="6" name="Rectangle 5">
              <a:extLst>
                <a:ext uri="{FF2B5EF4-FFF2-40B4-BE49-F238E27FC236}">
                  <a16:creationId xmlns:a16="http://schemas.microsoft.com/office/drawing/2014/main" id="{2075E00A-170E-85B6-36A0-18940F8878D8}"/>
                </a:ext>
              </a:extLst>
            </p:cNvPr>
            <p:cNvSpPr/>
            <p:nvPr/>
          </p:nvSpPr>
          <p:spPr>
            <a:xfrm>
              <a:off x="7239000" y="2981325"/>
              <a:ext cx="914400" cy="10001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706300C-B48E-1838-F149-793FF7B72F32}"/>
                </a:ext>
              </a:extLst>
            </p:cNvPr>
            <p:cNvSpPr txBox="1"/>
            <p:nvPr/>
          </p:nvSpPr>
          <p:spPr>
            <a:xfrm>
              <a:off x="7450233" y="2938920"/>
              <a:ext cx="441406" cy="1332297"/>
            </a:xfrm>
            <a:prstGeom prst="rect">
              <a:avLst/>
            </a:prstGeom>
            <a:noFill/>
          </p:spPr>
          <p:txBody>
            <a:bodyPr wrap="square" rtlCol="0">
              <a:spAutoFit/>
            </a:bodyPr>
            <a:lstStyle/>
            <a:p>
              <a:r>
                <a:rPr lang="fr-FR" sz="8800" b="1">
                  <a:solidFill>
                    <a:schemeClr val="bg1"/>
                  </a:solidFill>
                  <a:latin typeface="Comfortaa" pitchFamily="2" charset="0"/>
                </a:rPr>
                <a:t>1</a:t>
              </a:r>
            </a:p>
          </p:txBody>
        </p:sp>
      </p:grpSp>
      <p:pic>
        <p:nvPicPr>
          <p:cNvPr id="9" name="Image 8">
            <a:extLst>
              <a:ext uri="{FF2B5EF4-FFF2-40B4-BE49-F238E27FC236}">
                <a16:creationId xmlns:a16="http://schemas.microsoft.com/office/drawing/2014/main" id="{6BFBFA34-EC36-D86A-AF3F-BA5B2BB3C5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4504" y="2265646"/>
            <a:ext cx="3147881" cy="3039582"/>
          </a:xfrm>
          <a:prstGeom prst="rect">
            <a:avLst/>
          </a:prstGeom>
          <a:effectLst>
            <a:outerShdw blurRad="190500" algn="ctr" rotWithShape="0">
              <a:prstClr val="black">
                <a:alpha val="70000"/>
              </a:prstClr>
            </a:outerShdw>
          </a:effectLst>
        </p:spPr>
      </p:pic>
      <mc:AlternateContent xmlns:mc="http://schemas.openxmlformats.org/markup-compatibility/2006" xmlns:p14="http://schemas.microsoft.com/office/powerpoint/2010/main">
        <mc:Choice Requires="p14">
          <p:contentPart p14:bwMode="auto" r:id="rId8">
            <p14:nvContentPartPr>
              <p14:cNvPr id="10" name="Encre 9">
                <a:extLst>
                  <a:ext uri="{FF2B5EF4-FFF2-40B4-BE49-F238E27FC236}">
                    <a16:creationId xmlns:a16="http://schemas.microsoft.com/office/drawing/2014/main" id="{1F338473-4ADB-636C-55BD-82A691B52DCE}"/>
                  </a:ext>
                </a:extLst>
              </p14:cNvPr>
              <p14:cNvContentPartPr/>
              <p14:nvPr/>
            </p14:nvContentPartPr>
            <p14:xfrm>
              <a:off x="5363916" y="4042957"/>
              <a:ext cx="1504899" cy="1107844"/>
            </p14:xfrm>
          </p:contentPart>
        </mc:Choice>
        <mc:Fallback xmlns="">
          <p:pic>
            <p:nvPicPr>
              <p:cNvPr id="10" name="Encre 9">
                <a:extLst>
                  <a:ext uri="{FF2B5EF4-FFF2-40B4-BE49-F238E27FC236}">
                    <a16:creationId xmlns:a16="http://schemas.microsoft.com/office/drawing/2014/main" id="{1F338473-4ADB-636C-55BD-82A691B52DCE}"/>
                  </a:ext>
                </a:extLst>
              </p:cNvPr>
              <p:cNvPicPr/>
              <p:nvPr/>
            </p:nvPicPr>
            <p:blipFill>
              <a:blip r:embed="rId6"/>
              <a:stretch>
                <a:fillRect/>
              </a:stretch>
            </p:blipFill>
            <p:spPr>
              <a:xfrm>
                <a:off x="5345919" y="4006965"/>
                <a:ext cx="1540533" cy="1179469"/>
              </a:xfrm>
              <a:prstGeom prst="rect">
                <a:avLst/>
              </a:prstGeom>
            </p:spPr>
          </p:pic>
        </mc:Fallback>
      </mc:AlternateContent>
      <p:sp>
        <p:nvSpPr>
          <p:cNvPr id="13" name="Rectangle 12">
            <a:extLst>
              <a:ext uri="{FF2B5EF4-FFF2-40B4-BE49-F238E27FC236}">
                <a16:creationId xmlns:a16="http://schemas.microsoft.com/office/drawing/2014/main" id="{CDE8F1FF-3FDD-E1DE-D296-3ECF9C678C11}"/>
              </a:ext>
            </a:extLst>
          </p:cNvPr>
          <p:cNvSpPr/>
          <p:nvPr/>
        </p:nvSpPr>
        <p:spPr>
          <a:xfrm>
            <a:off x="6781800" y="1028295"/>
            <a:ext cx="4365171" cy="62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B10BD66-8668-9932-0745-CB1D9326C821}"/>
              </a:ext>
            </a:extLst>
          </p:cNvPr>
          <p:cNvSpPr/>
          <p:nvPr/>
        </p:nvSpPr>
        <p:spPr>
          <a:xfrm>
            <a:off x="10832096" y="0"/>
            <a:ext cx="1359904" cy="1206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BF6C5AC9-89E3-6536-E3C9-D3012F1AA46C}"/>
              </a:ext>
            </a:extLst>
          </p:cNvPr>
          <p:cNvSpPr/>
          <p:nvPr/>
        </p:nvSpPr>
        <p:spPr>
          <a:xfrm>
            <a:off x="3006663" y="6203674"/>
            <a:ext cx="469542" cy="469542"/>
          </a:xfrm>
          <a:prstGeom prst="ellipse">
            <a:avLst/>
          </a:prstGeom>
          <a:solidFill>
            <a:srgbClr val="FABC5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115B294A-F057-D5D0-7674-FCF3104135B1}"/>
              </a:ext>
            </a:extLst>
          </p:cNvPr>
          <p:cNvPicPr>
            <a:picLocks noChangeAspect="1"/>
          </p:cNvPicPr>
          <p:nvPr/>
        </p:nvPicPr>
        <p:blipFill rotWithShape="1">
          <a:blip r:embed="rId9"/>
          <a:srcRect l="1305" t="19912" r="13411" b="8139"/>
          <a:stretch/>
        </p:blipFill>
        <p:spPr>
          <a:xfrm>
            <a:off x="7574249" y="4399502"/>
            <a:ext cx="3908700" cy="2060967"/>
          </a:xfrm>
          <a:prstGeom prst="rect">
            <a:avLst/>
          </a:prstGeom>
          <a:ln>
            <a:noFill/>
          </a:ln>
          <a:effectLst>
            <a:outerShdw blurRad="190500" algn="tl" rotWithShape="0">
              <a:srgbClr val="000000">
                <a:alpha val="70000"/>
              </a:srgbClr>
            </a:outerShdw>
          </a:effectLst>
        </p:spPr>
      </p:pic>
      <p:sp>
        <p:nvSpPr>
          <p:cNvPr id="18" name="Ellipse 17">
            <a:extLst>
              <a:ext uri="{FF2B5EF4-FFF2-40B4-BE49-F238E27FC236}">
                <a16:creationId xmlns:a16="http://schemas.microsoft.com/office/drawing/2014/main" id="{9256FB60-6161-DA79-CDE4-1EB4F5BC2262}"/>
              </a:ext>
            </a:extLst>
          </p:cNvPr>
          <p:cNvSpPr/>
          <p:nvPr/>
        </p:nvSpPr>
        <p:spPr>
          <a:xfrm>
            <a:off x="3214081" y="5588218"/>
            <a:ext cx="893479" cy="893479"/>
          </a:xfrm>
          <a:prstGeom prst="ellipse">
            <a:avLst/>
          </a:prstGeom>
          <a:solidFill>
            <a:srgbClr val="1D3A8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10">
            <p14:nvContentPartPr>
              <p14:cNvPr id="11" name="Encre 10">
                <a:extLst>
                  <a:ext uri="{FF2B5EF4-FFF2-40B4-BE49-F238E27FC236}">
                    <a16:creationId xmlns:a16="http://schemas.microsoft.com/office/drawing/2014/main" id="{46A4D0E0-827C-8AAE-895F-713D6054A69C}"/>
                  </a:ext>
                </a:extLst>
              </p14:cNvPr>
              <p14:cNvContentPartPr/>
              <p14:nvPr/>
            </p14:nvContentPartPr>
            <p14:xfrm>
              <a:off x="8211935" y="5348671"/>
              <a:ext cx="1504899" cy="1107844"/>
            </p14:xfrm>
          </p:contentPart>
        </mc:Choice>
        <mc:Fallback xmlns="">
          <p:pic>
            <p:nvPicPr>
              <p:cNvPr id="11" name="Encre 10">
                <a:extLst>
                  <a:ext uri="{FF2B5EF4-FFF2-40B4-BE49-F238E27FC236}">
                    <a16:creationId xmlns:a16="http://schemas.microsoft.com/office/drawing/2014/main" id="{46A4D0E0-827C-8AAE-895F-713D6054A69C}"/>
                  </a:ext>
                </a:extLst>
              </p:cNvPr>
              <p:cNvPicPr/>
              <p:nvPr/>
            </p:nvPicPr>
            <p:blipFill>
              <a:blip r:embed="rId6"/>
              <a:stretch>
                <a:fillRect/>
              </a:stretch>
            </p:blipFill>
            <p:spPr>
              <a:xfrm>
                <a:off x="8193938" y="5312679"/>
                <a:ext cx="1540533" cy="1179469"/>
              </a:xfrm>
              <a:prstGeom prst="rect">
                <a:avLst/>
              </a:prstGeom>
            </p:spPr>
          </p:pic>
        </mc:Fallback>
      </mc:AlternateContent>
    </p:spTree>
    <p:extLst>
      <p:ext uri="{BB962C8B-B14F-4D97-AF65-F5344CB8AC3E}">
        <p14:creationId xmlns:p14="http://schemas.microsoft.com/office/powerpoint/2010/main" val="10720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C3B66DCB-6895-2292-7BE4-2A3D7774D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14" name="Espace réservé du texte 12">
            <a:extLst>
              <a:ext uri="{FF2B5EF4-FFF2-40B4-BE49-F238E27FC236}">
                <a16:creationId xmlns:a16="http://schemas.microsoft.com/office/drawing/2014/main" id="{B5E964FB-0A36-0717-D06F-127762FC17EF}"/>
              </a:ext>
            </a:extLst>
          </p:cNvPr>
          <p:cNvSpPr txBox="1">
            <a:spLocks/>
          </p:cNvSpPr>
          <p:nvPr/>
        </p:nvSpPr>
        <p:spPr>
          <a:xfrm>
            <a:off x="7464218" y="3037843"/>
            <a:ext cx="4727278" cy="50136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a:latin typeface="Comfortaa" pitchFamily="2" charset="0"/>
              </a:rPr>
              <a:t>Visionnage de la vidéo </a:t>
            </a:r>
            <a:r>
              <a:rPr lang="fr-FR" sz="1800" b="1">
                <a:solidFill>
                  <a:srgbClr val="12B6DB"/>
                </a:solidFill>
                <a:latin typeface="Comfortaa" pitchFamily="2" charset="0"/>
              </a:rPr>
              <a:t>Droits et devoirs des apprentis</a:t>
            </a:r>
          </a:p>
        </p:txBody>
      </p:sp>
      <p:sp>
        <p:nvSpPr>
          <p:cNvPr id="23" name="Rectangle 22">
            <a:extLst>
              <a:ext uri="{FF2B5EF4-FFF2-40B4-BE49-F238E27FC236}">
                <a16:creationId xmlns:a16="http://schemas.microsoft.com/office/drawing/2014/main" id="{C6400EF4-F855-62DD-D7CD-C845BE39115F}"/>
              </a:ext>
            </a:extLst>
          </p:cNvPr>
          <p:cNvSpPr/>
          <p:nvPr/>
        </p:nvSpPr>
        <p:spPr>
          <a:xfrm>
            <a:off x="1676400" y="322087"/>
            <a:ext cx="8033658" cy="1206631"/>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a16="http://schemas.microsoft.com/office/drawing/2014/main" id="{AC64CF89-6AB3-4316-B2BA-E413D5DD5D2C}"/>
              </a:ext>
            </a:extLst>
          </p:cNvPr>
          <p:cNvGrpSpPr/>
          <p:nvPr/>
        </p:nvGrpSpPr>
        <p:grpSpPr>
          <a:xfrm>
            <a:off x="661588" y="212632"/>
            <a:ext cx="960384" cy="1420225"/>
            <a:chOff x="7239000" y="2875078"/>
            <a:chExt cx="914400" cy="1212620"/>
          </a:xfrm>
        </p:grpSpPr>
        <p:sp>
          <p:nvSpPr>
            <p:cNvPr id="25" name="Rectangle 24">
              <a:extLst>
                <a:ext uri="{FF2B5EF4-FFF2-40B4-BE49-F238E27FC236}">
                  <a16:creationId xmlns:a16="http://schemas.microsoft.com/office/drawing/2014/main" id="{C089FD16-2026-B41B-0F28-92440629C284}"/>
                </a:ext>
              </a:extLst>
            </p:cNvPr>
            <p:cNvSpPr/>
            <p:nvPr/>
          </p:nvSpPr>
          <p:spPr>
            <a:xfrm>
              <a:off x="7239000" y="2981325"/>
              <a:ext cx="914400" cy="10001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1C212AD8-066F-3849-96E4-7FD0D75E0778}"/>
                </a:ext>
              </a:extLst>
            </p:cNvPr>
            <p:cNvSpPr txBox="1"/>
            <p:nvPr/>
          </p:nvSpPr>
          <p:spPr>
            <a:xfrm>
              <a:off x="7293154" y="2875078"/>
              <a:ext cx="726741" cy="1212620"/>
            </a:xfrm>
            <a:prstGeom prst="rect">
              <a:avLst/>
            </a:prstGeom>
            <a:noFill/>
          </p:spPr>
          <p:txBody>
            <a:bodyPr wrap="square" rtlCol="0">
              <a:spAutoFit/>
            </a:bodyPr>
            <a:lstStyle/>
            <a:p>
              <a:r>
                <a:rPr lang="fr-FR" sz="8800" b="1">
                  <a:solidFill>
                    <a:schemeClr val="bg1"/>
                  </a:solidFill>
                  <a:latin typeface="Comfortaa" pitchFamily="2" charset="0"/>
                </a:rPr>
                <a:t>2</a:t>
              </a:r>
            </a:p>
          </p:txBody>
        </p:sp>
      </p:grpSp>
      <p:sp>
        <p:nvSpPr>
          <p:cNvPr id="21" name="ZoneTexte 20">
            <a:extLst>
              <a:ext uri="{FF2B5EF4-FFF2-40B4-BE49-F238E27FC236}">
                <a16:creationId xmlns:a16="http://schemas.microsoft.com/office/drawing/2014/main" id="{F3FC3864-42CF-3426-57DB-E74804972501}"/>
              </a:ext>
            </a:extLst>
          </p:cNvPr>
          <p:cNvSpPr txBox="1"/>
          <p:nvPr/>
        </p:nvSpPr>
        <p:spPr>
          <a:xfrm>
            <a:off x="1676400" y="354745"/>
            <a:ext cx="8436429" cy="1138773"/>
          </a:xfrm>
          <a:prstGeom prst="rect">
            <a:avLst/>
          </a:prstGeom>
          <a:noFill/>
        </p:spPr>
        <p:txBody>
          <a:bodyPr wrap="square">
            <a:spAutoFit/>
          </a:bodyPr>
          <a:lstStyle/>
          <a:p>
            <a:r>
              <a:rPr lang="fr-FR" sz="3400" b="1">
                <a:solidFill>
                  <a:schemeClr val="bg1"/>
                </a:solidFill>
                <a:latin typeface="Comfortaa" pitchFamily="2" charset="0"/>
              </a:rPr>
              <a:t>Consultez en ligne les documents</a:t>
            </a:r>
          </a:p>
          <a:p>
            <a:r>
              <a:rPr lang="fr-FR" sz="3400" b="1">
                <a:solidFill>
                  <a:schemeClr val="bg1"/>
                </a:solidFill>
                <a:latin typeface="Comfortaa" pitchFamily="2" charset="0"/>
              </a:rPr>
              <a:t>essentiels du CFA</a:t>
            </a:r>
          </a:p>
        </p:txBody>
      </p:sp>
      <p:sp>
        <p:nvSpPr>
          <p:cNvPr id="43" name="Rectangle 42">
            <a:extLst>
              <a:ext uri="{FF2B5EF4-FFF2-40B4-BE49-F238E27FC236}">
                <a16:creationId xmlns:a16="http://schemas.microsoft.com/office/drawing/2014/main" id="{654DBD45-B116-FB83-0A7A-C9EE4BAC756C}"/>
              </a:ext>
            </a:extLst>
          </p:cNvPr>
          <p:cNvSpPr/>
          <p:nvPr/>
        </p:nvSpPr>
        <p:spPr>
          <a:xfrm>
            <a:off x="8926286" y="5581677"/>
            <a:ext cx="1186543" cy="34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1">
            <a:extLst>
              <a:ext uri="{FF2B5EF4-FFF2-40B4-BE49-F238E27FC236}">
                <a16:creationId xmlns:a16="http://schemas.microsoft.com/office/drawing/2014/main" id="{29634B4F-068D-31DC-8AFA-9632DC008E90}"/>
              </a:ext>
            </a:extLst>
          </p:cNvPr>
          <p:cNvSpPr txBox="1">
            <a:spLocks/>
          </p:cNvSpPr>
          <p:nvPr/>
        </p:nvSpPr>
        <p:spPr>
          <a:xfrm>
            <a:off x="7897711" y="3884652"/>
            <a:ext cx="3524040" cy="7462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a:latin typeface="Comfortaa" pitchFamily="2" charset="0"/>
              </a:rPr>
              <a:t>Lecture du </a:t>
            </a:r>
            <a:r>
              <a:rPr lang="fr-FR" sz="1800" b="1">
                <a:solidFill>
                  <a:srgbClr val="12B6DB"/>
                </a:solidFill>
                <a:latin typeface="Comfortaa" pitchFamily="2" charset="0"/>
              </a:rPr>
              <a:t>Règlement intérieur </a:t>
            </a:r>
            <a:r>
              <a:rPr lang="fr-FR" sz="1800">
                <a:latin typeface="Comfortaa" pitchFamily="2" charset="0"/>
              </a:rPr>
              <a:t>et de </a:t>
            </a:r>
            <a:r>
              <a:rPr lang="fr-FR" sz="1800" b="1">
                <a:solidFill>
                  <a:srgbClr val="12B6DB"/>
                </a:solidFill>
                <a:latin typeface="Comfortaa" pitchFamily="2" charset="0"/>
              </a:rPr>
              <a:t>l’Essentiel de l’apprentissage</a:t>
            </a:r>
          </a:p>
        </p:txBody>
      </p:sp>
      <p:pic>
        <p:nvPicPr>
          <p:cNvPr id="4" name="Image 3">
            <a:extLst>
              <a:ext uri="{FF2B5EF4-FFF2-40B4-BE49-F238E27FC236}">
                <a16:creationId xmlns:a16="http://schemas.microsoft.com/office/drawing/2014/main" id="{40024C7D-8B64-2427-402D-FF48B4EFE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13" y="1754165"/>
            <a:ext cx="5912325" cy="4368258"/>
          </a:xfrm>
          <a:prstGeom prst="rect">
            <a:avLst/>
          </a:prstGeom>
          <a:ln>
            <a:noFill/>
          </a:ln>
          <a:effectLst>
            <a:outerShdw blurRad="190500" algn="tl" rotWithShape="0">
              <a:srgbClr val="000000">
                <a:alpha val="70000"/>
              </a:srgbClr>
            </a:outerShdw>
          </a:effectLst>
        </p:spPr>
      </p:pic>
      <p:sp>
        <p:nvSpPr>
          <p:cNvPr id="2" name="Espace réservé du texte 12">
            <a:extLst>
              <a:ext uri="{FF2B5EF4-FFF2-40B4-BE49-F238E27FC236}">
                <a16:creationId xmlns:a16="http://schemas.microsoft.com/office/drawing/2014/main" id="{A7FA069C-F6C1-8D69-D708-F94817D2DEB4}"/>
              </a:ext>
            </a:extLst>
          </p:cNvPr>
          <p:cNvSpPr txBox="1">
            <a:spLocks/>
          </p:cNvSpPr>
          <p:nvPr/>
        </p:nvSpPr>
        <p:spPr>
          <a:xfrm>
            <a:off x="7443185" y="2060980"/>
            <a:ext cx="3631215" cy="71111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a:latin typeface="Comfortaa" pitchFamily="2" charset="0"/>
              </a:rPr>
              <a:t>Ces documents se trouvent sur la page d’accueil du site internet du CFA :</a:t>
            </a:r>
            <a:endParaRPr lang="fr-FR" sz="1800" b="1">
              <a:solidFill>
                <a:srgbClr val="12B6DB"/>
              </a:solidFill>
              <a:latin typeface="Comfortaa" pitchFamily="2" charset="0"/>
            </a:endParaRPr>
          </a:p>
        </p:txBody>
      </p:sp>
      <p:grpSp>
        <p:nvGrpSpPr>
          <p:cNvPr id="5" name="Groupe 4">
            <a:extLst>
              <a:ext uri="{FF2B5EF4-FFF2-40B4-BE49-F238E27FC236}">
                <a16:creationId xmlns:a16="http://schemas.microsoft.com/office/drawing/2014/main" id="{52A493A3-ED71-0C1A-E508-352EFA7BE58C}"/>
              </a:ext>
            </a:extLst>
          </p:cNvPr>
          <p:cNvGrpSpPr/>
          <p:nvPr/>
        </p:nvGrpSpPr>
        <p:grpSpPr>
          <a:xfrm>
            <a:off x="6172354" y="4721271"/>
            <a:ext cx="1857221" cy="1285020"/>
            <a:chOff x="6172354" y="4721271"/>
            <a:chExt cx="1857221" cy="1285020"/>
          </a:xfrm>
        </p:grpSpPr>
        <mc:AlternateContent xmlns:mc="http://schemas.openxmlformats.org/markup-compatibility/2006" xmlns:p14="http://schemas.microsoft.com/office/powerpoint/2010/main">
          <mc:Choice Requires="p14">
            <p:contentPart p14:bwMode="auto" r:id="rId5">
              <p14:nvContentPartPr>
                <p14:cNvPr id="84" name="Encre 83">
                  <a:extLst>
                    <a:ext uri="{FF2B5EF4-FFF2-40B4-BE49-F238E27FC236}">
                      <a16:creationId xmlns:a16="http://schemas.microsoft.com/office/drawing/2014/main" id="{A9227A95-8A23-6D9E-48AD-38D838F2ACFD}"/>
                    </a:ext>
                  </a:extLst>
                </p14:cNvPr>
                <p14:cNvContentPartPr/>
                <p14:nvPr/>
              </p14:nvContentPartPr>
              <p14:xfrm>
                <a:off x="6183154" y="5662131"/>
                <a:ext cx="218520" cy="172800"/>
              </p14:xfrm>
            </p:contentPart>
          </mc:Choice>
          <mc:Fallback xmlns="">
            <p:pic>
              <p:nvPicPr>
                <p:cNvPr id="84" name="Encre 83">
                  <a:extLst>
                    <a:ext uri="{FF2B5EF4-FFF2-40B4-BE49-F238E27FC236}">
                      <a16:creationId xmlns:a16="http://schemas.microsoft.com/office/drawing/2014/main" id="{A9227A95-8A23-6D9E-48AD-38D838F2ACFD}"/>
                    </a:ext>
                  </a:extLst>
                </p:cNvPr>
                <p:cNvPicPr/>
                <p:nvPr/>
              </p:nvPicPr>
              <p:blipFill>
                <a:blip r:embed="rId6"/>
                <a:stretch>
                  <a:fillRect/>
                </a:stretch>
              </p:blipFill>
              <p:spPr>
                <a:xfrm>
                  <a:off x="6165154" y="5626056"/>
                  <a:ext cx="254160" cy="24459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5" name="Encre 84">
                  <a:extLst>
                    <a:ext uri="{FF2B5EF4-FFF2-40B4-BE49-F238E27FC236}">
                      <a16:creationId xmlns:a16="http://schemas.microsoft.com/office/drawing/2014/main" id="{9F6E2346-1A22-AB65-AE4E-21C3927E682B}"/>
                    </a:ext>
                  </a:extLst>
                </p14:cNvPr>
                <p14:cNvContentPartPr/>
                <p14:nvPr/>
              </p14:nvContentPartPr>
              <p14:xfrm>
                <a:off x="6172354" y="5834571"/>
                <a:ext cx="216000" cy="171720"/>
              </p14:xfrm>
            </p:contentPart>
          </mc:Choice>
          <mc:Fallback xmlns="">
            <p:pic>
              <p:nvPicPr>
                <p:cNvPr id="85" name="Encre 84">
                  <a:extLst>
                    <a:ext uri="{FF2B5EF4-FFF2-40B4-BE49-F238E27FC236}">
                      <a16:creationId xmlns:a16="http://schemas.microsoft.com/office/drawing/2014/main" id="{9F6E2346-1A22-AB65-AE4E-21C3927E682B}"/>
                    </a:ext>
                  </a:extLst>
                </p:cNvPr>
                <p:cNvPicPr/>
                <p:nvPr/>
              </p:nvPicPr>
              <p:blipFill>
                <a:blip r:embed="rId8"/>
                <a:stretch>
                  <a:fillRect/>
                </a:stretch>
              </p:blipFill>
              <p:spPr>
                <a:xfrm>
                  <a:off x="6154354" y="5798571"/>
                  <a:ext cx="2516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3" name="Encre 82">
                  <a:extLst>
                    <a:ext uri="{FF2B5EF4-FFF2-40B4-BE49-F238E27FC236}">
                      <a16:creationId xmlns:a16="http://schemas.microsoft.com/office/drawing/2014/main" id="{3B4B6635-E5D3-471F-BA1A-F165FF7B53D0}"/>
                    </a:ext>
                  </a:extLst>
                </p14:cNvPr>
                <p14:cNvContentPartPr/>
                <p14:nvPr/>
              </p14:nvContentPartPr>
              <p14:xfrm>
                <a:off x="6233194" y="4721271"/>
                <a:ext cx="1796381" cy="1135619"/>
              </p14:xfrm>
            </p:contentPart>
          </mc:Choice>
          <mc:Fallback xmlns="">
            <p:pic>
              <p:nvPicPr>
                <p:cNvPr id="83" name="Encre 82">
                  <a:extLst>
                    <a:ext uri="{FF2B5EF4-FFF2-40B4-BE49-F238E27FC236}">
                      <a16:creationId xmlns:a16="http://schemas.microsoft.com/office/drawing/2014/main" id="{3B4B6635-E5D3-471F-BA1A-F165FF7B53D0}"/>
                    </a:ext>
                  </a:extLst>
                </p:cNvPr>
                <p:cNvPicPr/>
                <p:nvPr/>
              </p:nvPicPr>
              <p:blipFill>
                <a:blip r:embed="rId10"/>
                <a:stretch>
                  <a:fillRect/>
                </a:stretch>
              </p:blipFill>
              <p:spPr>
                <a:xfrm>
                  <a:off x="6215194" y="4685277"/>
                  <a:ext cx="1832021" cy="1207248"/>
                </a:xfrm>
                <a:prstGeom prst="rect">
                  <a:avLst/>
                </a:prstGeom>
              </p:spPr>
            </p:pic>
          </mc:Fallback>
        </mc:AlternateContent>
      </p:grpSp>
      <p:grpSp>
        <p:nvGrpSpPr>
          <p:cNvPr id="6" name="Groupe 5">
            <a:extLst>
              <a:ext uri="{FF2B5EF4-FFF2-40B4-BE49-F238E27FC236}">
                <a16:creationId xmlns:a16="http://schemas.microsoft.com/office/drawing/2014/main" id="{A649B974-F853-725D-FAC6-F1AAFE2C33C8}"/>
              </a:ext>
            </a:extLst>
          </p:cNvPr>
          <p:cNvGrpSpPr/>
          <p:nvPr/>
        </p:nvGrpSpPr>
        <p:grpSpPr>
          <a:xfrm>
            <a:off x="6542074" y="4936731"/>
            <a:ext cx="210240" cy="474480"/>
            <a:chOff x="6542074" y="4936731"/>
            <a:chExt cx="210240" cy="474480"/>
          </a:xfrm>
        </p:grpSpPr>
        <mc:AlternateContent xmlns:mc="http://schemas.openxmlformats.org/markup-compatibility/2006" xmlns:p14="http://schemas.microsoft.com/office/powerpoint/2010/main">
          <mc:Choice Requires="p14">
            <p:contentPart p14:bwMode="auto" r:id="rId11">
              <p14:nvContentPartPr>
                <p14:cNvPr id="81" name="Encre 80">
                  <a:extLst>
                    <a:ext uri="{FF2B5EF4-FFF2-40B4-BE49-F238E27FC236}">
                      <a16:creationId xmlns:a16="http://schemas.microsoft.com/office/drawing/2014/main" id="{2112A506-98FA-0F39-3083-FC6DF354A376}"/>
                    </a:ext>
                  </a:extLst>
                </p14:cNvPr>
                <p14:cNvContentPartPr/>
                <p14:nvPr/>
              </p14:nvContentPartPr>
              <p14:xfrm>
                <a:off x="6542074" y="4936731"/>
                <a:ext cx="210240" cy="266760"/>
              </p14:xfrm>
            </p:contentPart>
          </mc:Choice>
          <mc:Fallback xmlns="">
            <p:pic>
              <p:nvPicPr>
                <p:cNvPr id="81" name="Encre 80">
                  <a:extLst>
                    <a:ext uri="{FF2B5EF4-FFF2-40B4-BE49-F238E27FC236}">
                      <a16:creationId xmlns:a16="http://schemas.microsoft.com/office/drawing/2014/main" id="{2112A506-98FA-0F39-3083-FC6DF354A376}"/>
                    </a:ext>
                  </a:extLst>
                </p:cNvPr>
                <p:cNvPicPr/>
                <p:nvPr/>
              </p:nvPicPr>
              <p:blipFill>
                <a:blip r:embed="rId12"/>
                <a:stretch>
                  <a:fillRect/>
                </a:stretch>
              </p:blipFill>
              <p:spPr>
                <a:xfrm>
                  <a:off x="6524074" y="4900731"/>
                  <a:ext cx="2458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 name="Encre 81">
                  <a:extLst>
                    <a:ext uri="{FF2B5EF4-FFF2-40B4-BE49-F238E27FC236}">
                      <a16:creationId xmlns:a16="http://schemas.microsoft.com/office/drawing/2014/main" id="{C10CEF15-CFA6-08B2-4336-80E74783AC5C}"/>
                    </a:ext>
                  </a:extLst>
                </p14:cNvPr>
                <p14:cNvContentPartPr/>
                <p14:nvPr/>
              </p14:nvContentPartPr>
              <p14:xfrm>
                <a:off x="6542074" y="5168211"/>
                <a:ext cx="193320" cy="243000"/>
              </p14:xfrm>
            </p:contentPart>
          </mc:Choice>
          <mc:Fallback xmlns="">
            <p:pic>
              <p:nvPicPr>
                <p:cNvPr id="82" name="Encre 81">
                  <a:extLst>
                    <a:ext uri="{FF2B5EF4-FFF2-40B4-BE49-F238E27FC236}">
                      <a16:creationId xmlns:a16="http://schemas.microsoft.com/office/drawing/2014/main" id="{C10CEF15-CFA6-08B2-4336-80E74783AC5C}"/>
                    </a:ext>
                  </a:extLst>
                </p:cNvPr>
                <p:cNvPicPr/>
                <p:nvPr/>
              </p:nvPicPr>
              <p:blipFill>
                <a:blip r:embed="rId14"/>
                <a:stretch>
                  <a:fillRect/>
                </a:stretch>
              </p:blipFill>
              <p:spPr>
                <a:xfrm>
                  <a:off x="6524107" y="5132211"/>
                  <a:ext cx="228894" cy="31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80" name="Encre 79">
                <a:extLst>
                  <a:ext uri="{FF2B5EF4-FFF2-40B4-BE49-F238E27FC236}">
                    <a16:creationId xmlns:a16="http://schemas.microsoft.com/office/drawing/2014/main" id="{85C10EF4-2F04-5ACD-6A4F-6820782AE045}"/>
                  </a:ext>
                </a:extLst>
              </p14:cNvPr>
              <p14:cNvContentPartPr/>
              <p14:nvPr/>
            </p14:nvContentPartPr>
            <p14:xfrm>
              <a:off x="6632074" y="3559371"/>
              <a:ext cx="1118880" cy="1655640"/>
            </p14:xfrm>
          </p:contentPart>
        </mc:Choice>
        <mc:Fallback xmlns="">
          <p:pic>
            <p:nvPicPr>
              <p:cNvPr id="80" name="Encre 79">
                <a:extLst>
                  <a:ext uri="{FF2B5EF4-FFF2-40B4-BE49-F238E27FC236}">
                    <a16:creationId xmlns:a16="http://schemas.microsoft.com/office/drawing/2014/main" id="{85C10EF4-2F04-5ACD-6A4F-6820782AE045}"/>
                  </a:ext>
                </a:extLst>
              </p:cNvPr>
              <p:cNvPicPr/>
              <p:nvPr/>
            </p:nvPicPr>
            <p:blipFill>
              <a:blip r:embed="rId16"/>
              <a:stretch>
                <a:fillRect/>
              </a:stretch>
            </p:blipFill>
            <p:spPr>
              <a:xfrm>
                <a:off x="6614080" y="3523371"/>
                <a:ext cx="1154509" cy="1727280"/>
              </a:xfrm>
              <a:prstGeom prst="rect">
                <a:avLst/>
              </a:prstGeom>
            </p:spPr>
          </p:pic>
        </mc:Fallback>
      </mc:AlternateContent>
      <p:sp>
        <p:nvSpPr>
          <p:cNvPr id="9" name="Rectangle 8">
            <a:extLst>
              <a:ext uri="{FF2B5EF4-FFF2-40B4-BE49-F238E27FC236}">
                <a16:creationId xmlns:a16="http://schemas.microsoft.com/office/drawing/2014/main" id="{6FAB872C-8649-1C50-26B9-E8F4A693619C}"/>
              </a:ext>
            </a:extLst>
          </p:cNvPr>
          <p:cNvSpPr/>
          <p:nvPr/>
        </p:nvSpPr>
        <p:spPr>
          <a:xfrm>
            <a:off x="5857876" y="1001110"/>
            <a:ext cx="4046830" cy="581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7034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E1ECF62-75EB-D61D-98AB-19EF5DFCF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8" name="Rectangle 7">
            <a:extLst>
              <a:ext uri="{FF2B5EF4-FFF2-40B4-BE49-F238E27FC236}">
                <a16:creationId xmlns:a16="http://schemas.microsoft.com/office/drawing/2014/main" id="{32F6D1B7-EFFB-7700-CC4A-802B320769EA}"/>
              </a:ext>
            </a:extLst>
          </p:cNvPr>
          <p:cNvSpPr/>
          <p:nvPr/>
        </p:nvSpPr>
        <p:spPr>
          <a:xfrm>
            <a:off x="1676399" y="322087"/>
            <a:ext cx="9886669" cy="1206631"/>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9">
            <a:extLst>
              <a:ext uri="{FF2B5EF4-FFF2-40B4-BE49-F238E27FC236}">
                <a16:creationId xmlns:a16="http://schemas.microsoft.com/office/drawing/2014/main" id="{55B6CEAD-75E5-7901-8ADD-0168DCF0CCD8}"/>
              </a:ext>
            </a:extLst>
          </p:cNvPr>
          <p:cNvSpPr txBox="1">
            <a:spLocks/>
          </p:cNvSpPr>
          <p:nvPr/>
        </p:nvSpPr>
        <p:spPr>
          <a:xfrm>
            <a:off x="1790196" y="343868"/>
            <a:ext cx="10401300" cy="13059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400" b="1">
                <a:solidFill>
                  <a:schemeClr val="bg1"/>
                </a:solidFill>
                <a:latin typeface="Comfortaa" pitchFamily="2" charset="0"/>
              </a:rPr>
              <a:t>Signez la feuille d’émargement lors de la remise du premier équipement</a:t>
            </a:r>
          </a:p>
          <a:p>
            <a:pPr marL="0" indent="0">
              <a:lnSpc>
                <a:spcPct val="110000"/>
              </a:lnSpc>
              <a:buFont typeface="Arial" panose="020B0604020202020204" pitchFamily="34" charset="0"/>
              <a:buNone/>
            </a:pPr>
            <a:endParaRPr lang="fr-FR" sz="3200" b="1">
              <a:solidFill>
                <a:srgbClr val="0070C0"/>
              </a:solidFill>
            </a:endParaRPr>
          </a:p>
        </p:txBody>
      </p:sp>
      <p:sp>
        <p:nvSpPr>
          <p:cNvPr id="3" name="Espace réservé du texte 12">
            <a:extLst>
              <a:ext uri="{FF2B5EF4-FFF2-40B4-BE49-F238E27FC236}">
                <a16:creationId xmlns:a16="http://schemas.microsoft.com/office/drawing/2014/main" id="{F6EE7AD9-E905-29B4-7301-A27A49FAF9D6}"/>
              </a:ext>
            </a:extLst>
          </p:cNvPr>
          <p:cNvSpPr txBox="1">
            <a:spLocks/>
          </p:cNvSpPr>
          <p:nvPr/>
        </p:nvSpPr>
        <p:spPr>
          <a:xfrm>
            <a:off x="443322" y="1824843"/>
            <a:ext cx="11143524" cy="109304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fr-FR">
                <a:latin typeface="Comfortaa" pitchFamily="2" charset="0"/>
              </a:rPr>
              <a:t>Lors de la remise de votre premier équipement*, le coordo vous demandera de signer une feuille d’émargement.</a:t>
            </a:r>
          </a:p>
        </p:txBody>
      </p:sp>
      <p:grpSp>
        <p:nvGrpSpPr>
          <p:cNvPr id="4" name="Groupe 3">
            <a:extLst>
              <a:ext uri="{FF2B5EF4-FFF2-40B4-BE49-F238E27FC236}">
                <a16:creationId xmlns:a16="http://schemas.microsoft.com/office/drawing/2014/main" id="{965A7EE2-C146-C1C6-026B-66853D9A1A82}"/>
              </a:ext>
            </a:extLst>
          </p:cNvPr>
          <p:cNvGrpSpPr/>
          <p:nvPr/>
        </p:nvGrpSpPr>
        <p:grpSpPr>
          <a:xfrm>
            <a:off x="522514" y="203257"/>
            <a:ext cx="1062762" cy="1446550"/>
            <a:chOff x="7239000" y="2862406"/>
            <a:chExt cx="914400" cy="1274420"/>
          </a:xfrm>
        </p:grpSpPr>
        <p:sp>
          <p:nvSpPr>
            <p:cNvPr id="5" name="Rectangle 4">
              <a:extLst>
                <a:ext uri="{FF2B5EF4-FFF2-40B4-BE49-F238E27FC236}">
                  <a16:creationId xmlns:a16="http://schemas.microsoft.com/office/drawing/2014/main" id="{6967A2EF-711C-79FC-BA78-8CCD11C23882}"/>
                </a:ext>
              </a:extLst>
            </p:cNvPr>
            <p:cNvSpPr/>
            <p:nvPr/>
          </p:nvSpPr>
          <p:spPr>
            <a:xfrm>
              <a:off x="7239000" y="2981325"/>
              <a:ext cx="914400" cy="10001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CCC29C4-55B0-33E7-92EC-5E9FEEB2BD87}"/>
                </a:ext>
              </a:extLst>
            </p:cNvPr>
            <p:cNvSpPr txBox="1"/>
            <p:nvPr/>
          </p:nvSpPr>
          <p:spPr>
            <a:xfrm>
              <a:off x="7310103" y="2862406"/>
              <a:ext cx="762000" cy="1274420"/>
            </a:xfrm>
            <a:prstGeom prst="rect">
              <a:avLst/>
            </a:prstGeom>
            <a:noFill/>
          </p:spPr>
          <p:txBody>
            <a:bodyPr wrap="square" rtlCol="0">
              <a:spAutoFit/>
            </a:bodyPr>
            <a:lstStyle/>
            <a:p>
              <a:r>
                <a:rPr lang="fr-FR" sz="8800" b="1">
                  <a:solidFill>
                    <a:schemeClr val="bg1"/>
                  </a:solidFill>
                  <a:latin typeface="Comfortaa" pitchFamily="2" charset="0"/>
                </a:rPr>
                <a:t>3</a:t>
              </a:r>
            </a:p>
          </p:txBody>
        </p:sp>
      </p:grpSp>
      <p:sp>
        <p:nvSpPr>
          <p:cNvPr id="9" name="Rectangle 8">
            <a:extLst>
              <a:ext uri="{FF2B5EF4-FFF2-40B4-BE49-F238E27FC236}">
                <a16:creationId xmlns:a16="http://schemas.microsoft.com/office/drawing/2014/main" id="{313D0BC9-F619-399F-99F4-2155A9A062B9}"/>
              </a:ext>
            </a:extLst>
          </p:cNvPr>
          <p:cNvSpPr/>
          <p:nvPr/>
        </p:nvSpPr>
        <p:spPr>
          <a:xfrm>
            <a:off x="9072593" y="963552"/>
            <a:ext cx="2676085" cy="881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DB654AA-09F3-A38C-21C8-F863F2824483}"/>
              </a:ext>
            </a:extLst>
          </p:cNvPr>
          <p:cNvSpPr txBox="1"/>
          <p:nvPr/>
        </p:nvSpPr>
        <p:spPr>
          <a:xfrm>
            <a:off x="2517816" y="5829716"/>
            <a:ext cx="6718217" cy="923330"/>
          </a:xfrm>
          <a:prstGeom prst="rect">
            <a:avLst/>
          </a:prstGeom>
          <a:noFill/>
        </p:spPr>
        <p:txBody>
          <a:bodyPr wrap="square" rtlCol="0">
            <a:spAutoFit/>
          </a:bodyPr>
          <a:lstStyle/>
          <a:p>
            <a:r>
              <a:rPr lang="fr-FR">
                <a:latin typeface="Comfortaa" pitchFamily="2" charset="0"/>
              </a:rPr>
              <a:t>*le 1</a:t>
            </a:r>
            <a:r>
              <a:rPr lang="fr-FR" baseline="30000">
                <a:latin typeface="Comfortaa" pitchFamily="2" charset="0"/>
              </a:rPr>
              <a:t>er</a:t>
            </a:r>
            <a:r>
              <a:rPr lang="fr-FR">
                <a:latin typeface="Comfortaa" pitchFamily="2" charset="0"/>
              </a:rPr>
              <a:t> équipement est soit un ordinateur, soit un pack spécifique. Le choix est fait par l’organisme de formation pour toute la promotion.</a:t>
            </a:r>
          </a:p>
        </p:txBody>
      </p:sp>
      <p:pic>
        <p:nvPicPr>
          <p:cNvPr id="14" name="Image 13">
            <a:extLst>
              <a:ext uri="{FF2B5EF4-FFF2-40B4-BE49-F238E27FC236}">
                <a16:creationId xmlns:a16="http://schemas.microsoft.com/office/drawing/2014/main" id="{4B862361-CC0B-1C07-70DC-C55753802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87" y="3028980"/>
            <a:ext cx="10791825" cy="2449563"/>
          </a:xfrm>
          <a:prstGeom prst="rect">
            <a:avLst/>
          </a:prstGeom>
          <a:ln>
            <a:noFill/>
          </a:ln>
          <a:effectLst>
            <a:outerShdw blurRad="190500" algn="tl" rotWithShape="0">
              <a:srgbClr val="000000">
                <a:alpha val="70000"/>
              </a:srgbClr>
            </a:outerShdw>
          </a:effectLst>
        </p:spPr>
      </p:pic>
      <p:sp>
        <p:nvSpPr>
          <p:cNvPr id="15" name="Rectangle 14">
            <a:extLst>
              <a:ext uri="{FF2B5EF4-FFF2-40B4-BE49-F238E27FC236}">
                <a16:creationId xmlns:a16="http://schemas.microsoft.com/office/drawing/2014/main" id="{49701CB6-A4D6-1938-9EA7-1AA7C82094CF}"/>
              </a:ext>
            </a:extLst>
          </p:cNvPr>
          <p:cNvSpPr/>
          <p:nvPr/>
        </p:nvSpPr>
        <p:spPr>
          <a:xfrm>
            <a:off x="6990846" y="3067285"/>
            <a:ext cx="686304" cy="156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5">
            <p14:nvContentPartPr>
              <p14:cNvPr id="16" name="Encre 15">
                <a:extLst>
                  <a:ext uri="{FF2B5EF4-FFF2-40B4-BE49-F238E27FC236}">
                    <a16:creationId xmlns:a16="http://schemas.microsoft.com/office/drawing/2014/main" id="{987B7586-B0A0-48BA-54A2-4B2DCA78EEC1}"/>
                  </a:ext>
                </a:extLst>
              </p14:cNvPr>
              <p14:cNvContentPartPr/>
              <p14:nvPr/>
            </p14:nvContentPartPr>
            <p14:xfrm>
              <a:off x="5876925" y="2828198"/>
              <a:ext cx="2600325" cy="1914251"/>
            </p14:xfrm>
          </p:contentPart>
        </mc:Choice>
        <mc:Fallback xmlns="">
          <p:pic>
            <p:nvPicPr>
              <p:cNvPr id="16" name="Encre 15">
                <a:extLst>
                  <a:ext uri="{FF2B5EF4-FFF2-40B4-BE49-F238E27FC236}">
                    <a16:creationId xmlns:a16="http://schemas.microsoft.com/office/drawing/2014/main" id="{987B7586-B0A0-48BA-54A2-4B2DCA78EEC1}"/>
                  </a:ext>
                </a:extLst>
              </p:cNvPr>
              <p:cNvPicPr/>
              <p:nvPr/>
            </p:nvPicPr>
            <p:blipFill>
              <a:blip r:embed="rId6"/>
              <a:stretch>
                <a:fillRect/>
              </a:stretch>
            </p:blipFill>
            <p:spPr>
              <a:xfrm>
                <a:off x="5858927" y="2792202"/>
                <a:ext cx="2635961" cy="19858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Encre 16">
                <a:extLst>
                  <a:ext uri="{FF2B5EF4-FFF2-40B4-BE49-F238E27FC236}">
                    <a16:creationId xmlns:a16="http://schemas.microsoft.com/office/drawing/2014/main" id="{B9E3AFC5-9DC6-D8F7-627B-0476BFED18B8}"/>
                  </a:ext>
                </a:extLst>
              </p14:cNvPr>
              <p14:cNvContentPartPr/>
              <p14:nvPr/>
            </p14:nvContentPartPr>
            <p14:xfrm>
              <a:off x="9747528" y="3101449"/>
              <a:ext cx="2001150" cy="1473163"/>
            </p14:xfrm>
          </p:contentPart>
        </mc:Choice>
        <mc:Fallback xmlns="">
          <p:pic>
            <p:nvPicPr>
              <p:cNvPr id="17" name="Encre 16">
                <a:extLst>
                  <a:ext uri="{FF2B5EF4-FFF2-40B4-BE49-F238E27FC236}">
                    <a16:creationId xmlns:a16="http://schemas.microsoft.com/office/drawing/2014/main" id="{B9E3AFC5-9DC6-D8F7-627B-0476BFED18B8}"/>
                  </a:ext>
                </a:extLst>
              </p:cNvPr>
              <p:cNvPicPr/>
              <p:nvPr/>
            </p:nvPicPr>
            <p:blipFill>
              <a:blip r:embed="rId8"/>
              <a:stretch>
                <a:fillRect/>
              </a:stretch>
            </p:blipFill>
            <p:spPr>
              <a:xfrm>
                <a:off x="9729529" y="3065457"/>
                <a:ext cx="2036788" cy="1544788"/>
              </a:xfrm>
              <a:prstGeom prst="rect">
                <a:avLst/>
              </a:prstGeom>
            </p:spPr>
          </p:pic>
        </mc:Fallback>
      </mc:AlternateContent>
    </p:spTree>
    <p:extLst>
      <p:ext uri="{BB962C8B-B14F-4D97-AF65-F5344CB8AC3E}">
        <p14:creationId xmlns:p14="http://schemas.microsoft.com/office/powerpoint/2010/main" val="24118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00A5AE9-6598-25BE-9F19-DC58C532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3" name="Espace réservé du texte 13">
            <a:extLst>
              <a:ext uri="{FF2B5EF4-FFF2-40B4-BE49-F238E27FC236}">
                <a16:creationId xmlns:a16="http://schemas.microsoft.com/office/drawing/2014/main" id="{EBA22F14-85FD-BC21-61FF-57FDD5C2AAA9}"/>
              </a:ext>
            </a:extLst>
          </p:cNvPr>
          <p:cNvSpPr txBox="1">
            <a:spLocks/>
          </p:cNvSpPr>
          <p:nvPr/>
        </p:nvSpPr>
        <p:spPr>
          <a:xfrm>
            <a:off x="7050280" y="2262233"/>
            <a:ext cx="4496478" cy="27844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dirty="0">
                <a:latin typeface="Comfortaa" pitchFamily="2" charset="0"/>
              </a:rPr>
              <a:t>Vous avez signé ou vous allez signer</a:t>
            </a:r>
            <a:r>
              <a:rPr lang="fr-FR" sz="2400" b="1" dirty="0">
                <a:latin typeface="Comfortaa" pitchFamily="2" charset="0"/>
              </a:rPr>
              <a:t> :</a:t>
            </a:r>
          </a:p>
          <a:p>
            <a:pPr>
              <a:lnSpc>
                <a:spcPct val="100000"/>
              </a:lnSpc>
              <a:spcBef>
                <a:spcPts val="0"/>
              </a:spcBef>
              <a:buFont typeface="Wingdings" panose="05000000000000000000" pitchFamily="2" charset="2"/>
              <a:buChar char="ü"/>
            </a:pPr>
            <a:r>
              <a:rPr lang="fr-FR" sz="2400" dirty="0">
                <a:latin typeface="Comfortaa" pitchFamily="2" charset="0"/>
              </a:rPr>
              <a:t>un contrat de travail, </a:t>
            </a:r>
          </a:p>
          <a:p>
            <a:pPr>
              <a:lnSpc>
                <a:spcPct val="100000"/>
              </a:lnSpc>
              <a:spcBef>
                <a:spcPts val="0"/>
              </a:spcBef>
              <a:buFont typeface="Wingdings" panose="05000000000000000000" pitchFamily="2" charset="2"/>
              <a:buChar char="ü"/>
            </a:pPr>
            <a:r>
              <a:rPr lang="fr-FR" sz="2400" dirty="0">
                <a:latin typeface="Comfortaa" pitchFamily="2" charset="0"/>
              </a:rPr>
              <a:t>la liste des pièces annexes au contrat dont la fiche de poste,</a:t>
            </a:r>
          </a:p>
          <a:p>
            <a:pPr marL="0" indent="0">
              <a:lnSpc>
                <a:spcPct val="100000"/>
              </a:lnSpc>
              <a:spcBef>
                <a:spcPts val="0"/>
              </a:spcBef>
              <a:buNone/>
            </a:pPr>
            <a:r>
              <a:rPr lang="fr-FR" sz="2400" dirty="0">
                <a:latin typeface="Comfortaa" pitchFamily="2" charset="0"/>
              </a:rPr>
              <a:t>Vous êtes ou vous serez </a:t>
            </a:r>
            <a:r>
              <a:rPr lang="fr-FR" sz="2400" b="1" dirty="0">
                <a:solidFill>
                  <a:srgbClr val="12B6DB"/>
                </a:solidFill>
                <a:latin typeface="Comfortaa" pitchFamily="2" charset="0"/>
              </a:rPr>
              <a:t>salarié</a:t>
            </a:r>
            <a:r>
              <a:rPr lang="fr-FR" sz="2400" dirty="0">
                <a:latin typeface="Comfortaa" pitchFamily="2" charset="0"/>
              </a:rPr>
              <a:t> ! </a:t>
            </a:r>
          </a:p>
        </p:txBody>
      </p:sp>
      <p:pic>
        <p:nvPicPr>
          <p:cNvPr id="4" name="Graphique 3" descr="Signe pouce en haut contour">
            <a:extLst>
              <a:ext uri="{FF2B5EF4-FFF2-40B4-BE49-F238E27FC236}">
                <a16:creationId xmlns:a16="http://schemas.microsoft.com/office/drawing/2014/main" id="{1D5ABC08-7A61-9358-B30F-F051E69E5C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2466" y="4777890"/>
            <a:ext cx="738162" cy="738162"/>
          </a:xfrm>
          <a:prstGeom prst="rect">
            <a:avLst/>
          </a:prstGeom>
        </p:spPr>
      </p:pic>
      <p:sp>
        <p:nvSpPr>
          <p:cNvPr id="16" name="Rectangle 15">
            <a:extLst>
              <a:ext uri="{FF2B5EF4-FFF2-40B4-BE49-F238E27FC236}">
                <a16:creationId xmlns:a16="http://schemas.microsoft.com/office/drawing/2014/main" id="{6752F788-110F-D48E-CB8C-56F772A2E29C}"/>
              </a:ext>
            </a:extLst>
          </p:cNvPr>
          <p:cNvSpPr/>
          <p:nvPr/>
        </p:nvSpPr>
        <p:spPr>
          <a:xfrm>
            <a:off x="5992114" y="278543"/>
            <a:ext cx="4839982" cy="1206631"/>
          </a:xfrm>
          <a:prstGeom prst="rect">
            <a:avLst/>
          </a:prstGeom>
          <a:solidFill>
            <a:srgbClr val="12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8">
            <a:extLst>
              <a:ext uri="{FF2B5EF4-FFF2-40B4-BE49-F238E27FC236}">
                <a16:creationId xmlns:a16="http://schemas.microsoft.com/office/drawing/2014/main" id="{5A7B8B40-594A-5BDA-78B3-9DDE984A30D2}"/>
              </a:ext>
            </a:extLst>
          </p:cNvPr>
          <p:cNvSpPr txBox="1">
            <a:spLocks/>
          </p:cNvSpPr>
          <p:nvPr/>
        </p:nvSpPr>
        <p:spPr>
          <a:xfrm>
            <a:off x="6096000" y="320951"/>
            <a:ext cx="4736294" cy="1325563"/>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4000" b="1">
                <a:solidFill>
                  <a:schemeClr val="bg1"/>
                </a:solidFill>
                <a:latin typeface="Comfortaa" pitchFamily="2" charset="0"/>
              </a:rPr>
              <a:t>En tant qu’apprenti</a:t>
            </a:r>
            <a:br>
              <a:rPr lang="fr-FR" sz="4000" b="1">
                <a:solidFill>
                  <a:schemeClr val="bg1"/>
                </a:solidFill>
                <a:latin typeface="Comfortaa" pitchFamily="2" charset="0"/>
              </a:rPr>
            </a:br>
            <a:r>
              <a:rPr lang="fr-FR" sz="4000" b="1">
                <a:solidFill>
                  <a:schemeClr val="bg1"/>
                </a:solidFill>
                <a:latin typeface="Comfortaa" pitchFamily="2" charset="0"/>
              </a:rPr>
              <a:t>ou futur apprenti</a:t>
            </a:r>
          </a:p>
        </p:txBody>
      </p:sp>
      <p:sp>
        <p:nvSpPr>
          <p:cNvPr id="14" name="ZoneTexte 13">
            <a:extLst>
              <a:ext uri="{FF2B5EF4-FFF2-40B4-BE49-F238E27FC236}">
                <a16:creationId xmlns:a16="http://schemas.microsoft.com/office/drawing/2014/main" id="{F2C046AF-416B-1359-45A3-B2CB5E93EA96}"/>
              </a:ext>
            </a:extLst>
          </p:cNvPr>
          <p:cNvSpPr txBox="1"/>
          <p:nvPr/>
        </p:nvSpPr>
        <p:spPr>
          <a:xfrm>
            <a:off x="3251489" y="5511643"/>
            <a:ext cx="5294243" cy="923330"/>
          </a:xfrm>
          <a:prstGeom prst="rect">
            <a:avLst/>
          </a:prstGeom>
          <a:noFill/>
        </p:spPr>
        <p:txBody>
          <a:bodyPr wrap="square" rtlCol="0">
            <a:spAutoFit/>
          </a:bodyPr>
          <a:lstStyle/>
          <a:p>
            <a:r>
              <a:rPr lang="fr-FR" b="1" dirty="0">
                <a:latin typeface="Comfortaa" pitchFamily="2" charset="0"/>
              </a:rPr>
              <a:t>*le contrat d’apprentissage se présente sous la forme d’un CERFA = formulaire administratif réglementé.</a:t>
            </a:r>
          </a:p>
        </p:txBody>
      </p:sp>
      <p:pic>
        <p:nvPicPr>
          <p:cNvPr id="19" name="Image 18">
            <a:extLst>
              <a:ext uri="{FF2B5EF4-FFF2-40B4-BE49-F238E27FC236}">
                <a16:creationId xmlns:a16="http://schemas.microsoft.com/office/drawing/2014/main" id="{4869B0DE-C0AE-9BC4-FEE4-A563AE8CB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09" y="440779"/>
            <a:ext cx="2322896" cy="3280618"/>
          </a:xfrm>
          <a:prstGeom prst="rect">
            <a:avLst/>
          </a:prstGeom>
          <a:ln>
            <a:solidFill>
              <a:schemeClr val="tx1"/>
            </a:solidFill>
          </a:ln>
        </p:spPr>
      </p:pic>
      <p:pic>
        <p:nvPicPr>
          <p:cNvPr id="7" name="Image 6">
            <a:extLst>
              <a:ext uri="{FF2B5EF4-FFF2-40B4-BE49-F238E27FC236}">
                <a16:creationId xmlns:a16="http://schemas.microsoft.com/office/drawing/2014/main" id="{484156FE-2D43-E294-8A58-941EEE93FC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1488" y="1036649"/>
            <a:ext cx="2740427" cy="3899623"/>
          </a:xfrm>
          <a:prstGeom prst="rect">
            <a:avLst/>
          </a:prstGeom>
          <a:ln>
            <a:solidFill>
              <a:schemeClr val="tx1"/>
            </a:solidFill>
          </a:ln>
        </p:spPr>
      </p:pic>
      <p:pic>
        <p:nvPicPr>
          <p:cNvPr id="21" name="Image 20">
            <a:extLst>
              <a:ext uri="{FF2B5EF4-FFF2-40B4-BE49-F238E27FC236}">
                <a16:creationId xmlns:a16="http://schemas.microsoft.com/office/drawing/2014/main" id="{113AB206-B4CC-0846-54B7-5F102AE78A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242" y="2264548"/>
            <a:ext cx="2353776" cy="3338006"/>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9">
            <p14:nvContentPartPr>
              <p14:cNvPr id="6" name="Encre 5">
                <a:extLst>
                  <a:ext uri="{FF2B5EF4-FFF2-40B4-BE49-F238E27FC236}">
                    <a16:creationId xmlns:a16="http://schemas.microsoft.com/office/drawing/2014/main" id="{0EEED461-3561-BE41-9FD7-373F550DEAB5}"/>
                  </a:ext>
                </a:extLst>
              </p14:cNvPr>
              <p14:cNvContentPartPr/>
              <p14:nvPr/>
            </p14:nvContentPartPr>
            <p14:xfrm>
              <a:off x="1329936" y="4477830"/>
              <a:ext cx="815207" cy="600121"/>
            </p14:xfrm>
          </p:contentPart>
        </mc:Choice>
        <mc:Fallback xmlns="">
          <p:pic>
            <p:nvPicPr>
              <p:cNvPr id="6" name="Encre 5">
                <a:extLst>
                  <a:ext uri="{FF2B5EF4-FFF2-40B4-BE49-F238E27FC236}">
                    <a16:creationId xmlns:a16="http://schemas.microsoft.com/office/drawing/2014/main" id="{0EEED461-3561-BE41-9FD7-373F550DEAB5}"/>
                  </a:ext>
                </a:extLst>
              </p:cNvPr>
              <p:cNvPicPr/>
              <p:nvPr/>
            </p:nvPicPr>
            <p:blipFill>
              <a:blip r:embed="rId10"/>
              <a:stretch>
                <a:fillRect/>
              </a:stretch>
            </p:blipFill>
            <p:spPr>
              <a:xfrm>
                <a:off x="1311940" y="4441852"/>
                <a:ext cx="850839" cy="67171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Encre 7">
                <a:extLst>
                  <a:ext uri="{FF2B5EF4-FFF2-40B4-BE49-F238E27FC236}">
                    <a16:creationId xmlns:a16="http://schemas.microsoft.com/office/drawing/2014/main" id="{4995B50F-7890-3B59-B452-2C2B0104C8D8}"/>
                  </a:ext>
                </a:extLst>
              </p14:cNvPr>
              <p14:cNvContentPartPr/>
              <p14:nvPr/>
            </p14:nvContentPartPr>
            <p14:xfrm>
              <a:off x="4703305" y="3835938"/>
              <a:ext cx="815207" cy="600121"/>
            </p14:xfrm>
          </p:contentPart>
        </mc:Choice>
        <mc:Fallback xmlns="">
          <p:pic>
            <p:nvPicPr>
              <p:cNvPr id="8" name="Encre 7">
                <a:extLst>
                  <a:ext uri="{FF2B5EF4-FFF2-40B4-BE49-F238E27FC236}">
                    <a16:creationId xmlns:a16="http://schemas.microsoft.com/office/drawing/2014/main" id="{4995B50F-7890-3B59-B452-2C2B0104C8D8}"/>
                  </a:ext>
                </a:extLst>
              </p:cNvPr>
              <p:cNvPicPr/>
              <p:nvPr/>
            </p:nvPicPr>
            <p:blipFill>
              <a:blip r:embed="rId12"/>
              <a:stretch>
                <a:fillRect/>
              </a:stretch>
            </p:blipFill>
            <p:spPr>
              <a:xfrm>
                <a:off x="4685309" y="3799960"/>
                <a:ext cx="850839" cy="671718"/>
              </a:xfrm>
              <a:prstGeom prst="rect">
                <a:avLst/>
              </a:prstGeom>
            </p:spPr>
          </p:pic>
        </mc:Fallback>
      </mc:AlternateContent>
    </p:spTree>
    <p:extLst>
      <p:ext uri="{BB962C8B-B14F-4D97-AF65-F5344CB8AC3E}">
        <p14:creationId xmlns:p14="http://schemas.microsoft.com/office/powerpoint/2010/main" val="12062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c5dcf0-c815-4e0c-a4c9-af90e3c6b5b1">
      <Terms xmlns="http://schemas.microsoft.com/office/infopath/2007/PartnerControls"/>
    </lcf76f155ced4ddcb4097134ff3c332f>
    <TaxCatchAll xmlns="e57e274e-20c6-4717-abb4-f25cad0a1c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E0B797E8A0BA4380A83B591FE2DCC1" ma:contentTypeVersion="17" ma:contentTypeDescription="Crée un document." ma:contentTypeScope="" ma:versionID="a6a2342e2f3324f5d45794e579dbe05a">
  <xsd:schema xmlns:xsd="http://www.w3.org/2001/XMLSchema" xmlns:xs="http://www.w3.org/2001/XMLSchema" xmlns:p="http://schemas.microsoft.com/office/2006/metadata/properties" xmlns:ns2="38c5dcf0-c815-4e0c-a4c9-af90e3c6b5b1" xmlns:ns3="e57e274e-20c6-4717-abb4-f25cad0a1c1f" targetNamespace="http://schemas.microsoft.com/office/2006/metadata/properties" ma:root="true" ma:fieldsID="d95824066060c673787d01565e5a2c7b" ns2:_="" ns3:_="">
    <xsd:import namespace="38c5dcf0-c815-4e0c-a4c9-af90e3c6b5b1"/>
    <xsd:import namespace="e57e274e-20c6-4717-abb4-f25cad0a1c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5dcf0-c815-4e0c-a4c9-af90e3c6b5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98965540-a362-40ef-887c-ce66a7378d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e274e-20c6-4717-abb4-f25cad0a1c1f"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36c22713-1b38-4f50-a6ab-0a6cd21cccbe}" ma:internalName="TaxCatchAll" ma:showField="CatchAllData" ma:web="e57e274e-20c6-4717-abb4-f25cad0a1c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F72AE4-4555-451B-8FAD-874C2C76A871}">
  <ds:schemaRefs>
    <ds:schemaRef ds:uri="http://schemas.microsoft.com/office/2006/metadata/properties"/>
    <ds:schemaRef ds:uri="http://schemas.microsoft.com/office/infopath/2007/PartnerControls"/>
    <ds:schemaRef ds:uri="38c5dcf0-c815-4e0c-a4c9-af90e3c6b5b1"/>
    <ds:schemaRef ds:uri="e57e274e-20c6-4717-abb4-f25cad0a1c1f"/>
  </ds:schemaRefs>
</ds:datastoreItem>
</file>

<file path=customXml/itemProps2.xml><?xml version="1.0" encoding="utf-8"?>
<ds:datastoreItem xmlns:ds="http://schemas.openxmlformats.org/officeDocument/2006/customXml" ds:itemID="{2949330A-FF33-4A26-87B1-EA4D24AFD54A}">
  <ds:schemaRefs>
    <ds:schemaRef ds:uri="http://schemas.microsoft.com/sharepoint/v3/contenttype/forms"/>
  </ds:schemaRefs>
</ds:datastoreItem>
</file>

<file path=customXml/itemProps3.xml><?xml version="1.0" encoding="utf-8"?>
<ds:datastoreItem xmlns:ds="http://schemas.openxmlformats.org/officeDocument/2006/customXml" ds:itemID="{E143B030-58DF-47AE-9AAF-9280080A5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c5dcf0-c815-4e0c-a4c9-af90e3c6b5b1"/>
    <ds:schemaRef ds:uri="e57e274e-20c6-4717-abb4-f25cad0a1c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556</TotalTime>
  <Words>2122</Words>
  <Application>Microsoft Office PowerPoint</Application>
  <PresentationFormat>Grand écran</PresentationFormat>
  <Paragraphs>239</Paragraphs>
  <Slides>19</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Comfortaa</vt:lpstr>
      <vt:lpstr>Comfortaa Light</vt:lpstr>
      <vt:lpstr>Roboto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Buffoni</dc:creator>
  <cp:lastModifiedBy>Clémence BOICHUT</cp:lastModifiedBy>
  <cp:revision>3</cp:revision>
  <dcterms:created xsi:type="dcterms:W3CDTF">2023-01-09T20:13:22Z</dcterms:created>
  <dcterms:modified xsi:type="dcterms:W3CDTF">2023-11-20T15:58:13Z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0x010100F3E0B797E8A0BA4380A83B591FE2DCC1</vt:lpwstr>
  </property>
</Properties>
</file>